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61"/>
  </p:notesMasterIdLst>
  <p:handoutMasterIdLst>
    <p:handoutMasterId r:id="rId62"/>
  </p:handoutMasterIdLst>
  <p:sldIdLst>
    <p:sldId id="256" r:id="rId2"/>
    <p:sldId id="257" r:id="rId3"/>
    <p:sldId id="274" r:id="rId4"/>
    <p:sldId id="259" r:id="rId5"/>
    <p:sldId id="258" r:id="rId6"/>
    <p:sldId id="275" r:id="rId7"/>
    <p:sldId id="262" r:id="rId8"/>
    <p:sldId id="261" r:id="rId9"/>
    <p:sldId id="267" r:id="rId10"/>
    <p:sldId id="268" r:id="rId11"/>
    <p:sldId id="265" r:id="rId12"/>
    <p:sldId id="286" r:id="rId13"/>
    <p:sldId id="269" r:id="rId14"/>
    <p:sldId id="270" r:id="rId15"/>
    <p:sldId id="271" r:id="rId16"/>
    <p:sldId id="260" r:id="rId17"/>
    <p:sldId id="272" r:id="rId18"/>
    <p:sldId id="276" r:id="rId19"/>
    <p:sldId id="277" r:id="rId20"/>
    <p:sldId id="278" r:id="rId21"/>
    <p:sldId id="279" r:id="rId22"/>
    <p:sldId id="280" r:id="rId23"/>
    <p:sldId id="281" r:id="rId24"/>
    <p:sldId id="282" r:id="rId25"/>
    <p:sldId id="283" r:id="rId26"/>
    <p:sldId id="284" r:id="rId27"/>
    <p:sldId id="285" r:id="rId28"/>
    <p:sldId id="273" r:id="rId29"/>
    <p:sldId id="263" r:id="rId30"/>
    <p:sldId id="264" r:id="rId31"/>
    <p:sldId id="287" r:id="rId32"/>
    <p:sldId id="288" r:id="rId33"/>
    <p:sldId id="290" r:id="rId34"/>
    <p:sldId id="289" r:id="rId35"/>
    <p:sldId id="296" r:id="rId36"/>
    <p:sldId id="291" r:id="rId37"/>
    <p:sldId id="292" r:id="rId38"/>
    <p:sldId id="293" r:id="rId39"/>
    <p:sldId id="294" r:id="rId40"/>
    <p:sldId id="295" r:id="rId41"/>
    <p:sldId id="298" r:id="rId42"/>
    <p:sldId id="297" r:id="rId43"/>
    <p:sldId id="299" r:id="rId44"/>
    <p:sldId id="300" r:id="rId45"/>
    <p:sldId id="301" r:id="rId46"/>
    <p:sldId id="302" r:id="rId47"/>
    <p:sldId id="303" r:id="rId48"/>
    <p:sldId id="304" r:id="rId49"/>
    <p:sldId id="313" r:id="rId50"/>
    <p:sldId id="305" r:id="rId51"/>
    <p:sldId id="306" r:id="rId52"/>
    <p:sldId id="307" r:id="rId53"/>
    <p:sldId id="308" r:id="rId54"/>
    <p:sldId id="309" r:id="rId55"/>
    <p:sldId id="310" r:id="rId56"/>
    <p:sldId id="311" r:id="rId57"/>
    <p:sldId id="312" r:id="rId58"/>
    <p:sldId id="314" r:id="rId59"/>
    <p:sldId id="315" r:id="rId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pos="4196" userDrawn="1">
          <p15:clr>
            <a:srgbClr val="A4A3A4"/>
          </p15:clr>
        </p15:guide>
        <p15:guide id="2" pos="120" userDrawn="1">
          <p15:clr>
            <a:srgbClr val="A4A3A4"/>
          </p15:clr>
        </p15:guide>
        <p15:guide id="3" pos="192" userDrawn="1">
          <p15:clr>
            <a:srgbClr val="A4A3A4"/>
          </p15:clr>
        </p15:guide>
        <p15:guide id="4" orient="horz" pos="2918" userDrawn="1">
          <p15:clr>
            <a:srgbClr val="A4A3A4"/>
          </p15:clr>
        </p15:guide>
        <p15:guide id="5" orient="horz" pos="2397" userDrawn="1">
          <p15:clr>
            <a:srgbClr val="A4A3A4"/>
          </p15:clr>
        </p15:guide>
        <p15:guide id="6" orient="horz" pos="1491" userDrawn="1">
          <p15:clr>
            <a:srgbClr val="A4A3A4"/>
          </p15:clr>
        </p15:guide>
        <p15:guide id="7" pos="288" userDrawn="1">
          <p15:clr>
            <a:srgbClr val="A4A3A4"/>
          </p15:clr>
        </p15:guide>
        <p15:guide id="8" pos="1176" userDrawn="1">
          <p15:clr>
            <a:srgbClr val="A4A3A4"/>
          </p15:clr>
        </p15:guide>
        <p15:guide id="9" pos="2880" userDrawn="1">
          <p15:clr>
            <a:srgbClr val="A4A3A4"/>
          </p15:clr>
        </p15:guide>
        <p15:guide id="10" pos="2077" userDrawn="1">
          <p15:clr>
            <a:srgbClr val="A4A3A4"/>
          </p15:clr>
        </p15:guide>
        <p15:guide id="11" orient="horz" pos="890" userDrawn="1">
          <p15:clr>
            <a:srgbClr val="A4A3A4"/>
          </p15:clr>
        </p15:guide>
        <p15:guide id="12" orient="horz" pos="1201"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72C"/>
    <a:srgbClr val="FFDE81"/>
    <a:srgbClr val="FFD358"/>
    <a:srgbClr val="8031A7"/>
    <a:srgbClr val="BFBFBF"/>
    <a:srgbClr val="007A97"/>
    <a:srgbClr val="FAB200"/>
    <a:srgbClr val="7D5900"/>
    <a:srgbClr val="FFE29E"/>
    <a:srgbClr val="FFF4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690"/>
    <p:restoredTop sz="60666" autoAdjust="0"/>
  </p:normalViewPr>
  <p:slideViewPr>
    <p:cSldViewPr snapToGrid="0" snapToObjects="1">
      <p:cViewPr varScale="1">
        <p:scale>
          <a:sx n="97" d="100"/>
          <a:sy n="97" d="100"/>
        </p:scale>
        <p:origin x="-2526" y="-96"/>
      </p:cViewPr>
      <p:guideLst>
        <p:guide orient="horz" pos="2918"/>
        <p:guide orient="horz" pos="2397"/>
        <p:guide orient="horz" pos="1491"/>
        <p:guide orient="horz" pos="890"/>
        <p:guide orient="horz" pos="1201"/>
        <p:guide pos="4196"/>
        <p:guide pos="120"/>
        <p:guide pos="192"/>
        <p:guide pos="288"/>
        <p:guide pos="1176"/>
        <p:guide pos="2880"/>
        <p:guide pos="2077"/>
      </p:guideLst>
    </p:cSldViewPr>
  </p:slideViewPr>
  <p:notesTextViewPr>
    <p:cViewPr>
      <p:scale>
        <a:sx n="135" d="100"/>
        <a:sy n="135" d="100"/>
      </p:scale>
      <p:origin x="0" y="0"/>
    </p:cViewPr>
  </p:notesTextViewPr>
  <p:sorterViewPr>
    <p:cViewPr>
      <p:scale>
        <a:sx n="200" d="100"/>
        <a:sy n="200" d="100"/>
      </p:scale>
      <p:origin x="0" y="31080"/>
    </p:cViewPr>
  </p:sorterViewPr>
  <p:notesViewPr>
    <p:cSldViewPr snapToGrid="0" snapToObjects="1">
      <p:cViewPr varScale="1">
        <p:scale>
          <a:sx n="97" d="100"/>
          <a:sy n="97" d="100"/>
        </p:scale>
        <p:origin x="-367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E2D00C-46DC-0F47-B2AC-989F5DFB1A7F}" type="datetimeFigureOut">
              <a:rPr lang="en-US" smtClean="0"/>
              <a:t>7/26/2018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E6F642-BC8A-F24D-81C7-A1734C779D91}" type="slidenum">
              <a:rPr lang="en-US" smtClean="0"/>
              <a:t>‹#›</a:t>
            </a:fld>
            <a:endParaRPr lang="en-US"/>
          </a:p>
        </p:txBody>
      </p:sp>
    </p:spTree>
    <p:extLst>
      <p:ext uri="{BB962C8B-B14F-4D97-AF65-F5344CB8AC3E}">
        <p14:creationId xmlns:p14="http://schemas.microsoft.com/office/powerpoint/2010/main" val="1972819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63" y="351503"/>
            <a:ext cx="4662985" cy="262289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cxnSp>
        <p:nvCxnSpPr>
          <p:cNvPr id="7" name="Straight Connector 6"/>
          <p:cNvCxnSpPr/>
          <p:nvPr/>
        </p:nvCxnSpPr>
        <p:spPr>
          <a:xfrm>
            <a:off x="5132439" y="540774"/>
            <a:ext cx="0" cy="8180439"/>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1" name="Notes Placeholder 10"/>
          <p:cNvSpPr>
            <a:spLocks noGrp="1"/>
          </p:cNvSpPr>
          <p:nvPr>
            <p:ph type="body" sz="quarter" idx="3"/>
          </p:nvPr>
        </p:nvSpPr>
        <p:spPr>
          <a:xfrm>
            <a:off x="380963" y="3114368"/>
            <a:ext cx="4662985" cy="5783826"/>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31312107"/>
      </p:ext>
    </p:extLst>
  </p:cSld>
  <p:clrMap bg1="lt1" tx1="dk1" bg2="dk2" tx2="lt2" accent1="accent1" accent2="accent2" accent3="accent3" accent4="accent4" accent5="accent5" accent6="accent6" hlink="hlink" folHlink="folHlink"/>
  <p:hf hdr="0" dt="0"/>
  <p:notesStyle>
    <a:lvl1pPr marL="158750" indent="0" algn="l" defTabSz="914400" rtl="0" eaLnBrk="1" latinLnBrk="0" hangingPunct="1">
      <a:buNone/>
      <a:tabLst/>
      <a:defRPr sz="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The goal of this Discussion Module is to understand all or most of DSE Search query syntax.</a:t>
            </a:r>
            <a:endParaRPr lang="en-US" dirty="0"/>
          </a:p>
        </p:txBody>
      </p:sp>
    </p:spTree>
    <p:extLst>
      <p:ext uri="{BB962C8B-B14F-4D97-AF65-F5344CB8AC3E}">
        <p14:creationId xmlns:p14="http://schemas.microsoft.com/office/powerpoint/2010/main" val="1067546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Limitations relative to DSE Search-</a:t>
            </a:r>
          </a:p>
          <a:p>
            <a:endParaRPr lang="en-US" dirty="0" smtClean="0"/>
          </a:p>
          <a:p>
            <a:pPr marL="330200" indent="-171450">
              <a:buFont typeface="Arial" pitchFamily="34" charset="0"/>
              <a:buChar char="•"/>
            </a:pPr>
            <a:r>
              <a:rPr lang="en-US" dirty="0" smtClean="0"/>
              <a:t>There are limits to running DSE Core UDF/UDA routines</a:t>
            </a:r>
            <a:r>
              <a:rPr lang="en-US" baseline="0" dirty="0" smtClean="0"/>
              <a:t> in a DSE Search query</a:t>
            </a:r>
            <a:endParaRPr lang="en-US" dirty="0"/>
          </a:p>
        </p:txBody>
      </p:sp>
    </p:spTree>
    <p:extLst>
      <p:ext uri="{BB962C8B-B14F-4D97-AF65-F5344CB8AC3E}">
        <p14:creationId xmlns:p14="http://schemas.microsoft.com/office/powerpoint/2010/main" val="4180650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We have already seen a number of DSE Search</a:t>
            </a:r>
            <a:r>
              <a:rPr lang="en-US" baseline="0" dirty="0" smtClean="0"/>
              <a:t> queries to include:</a:t>
            </a:r>
          </a:p>
          <a:p>
            <a:endParaRPr lang="en-US" baseline="0" dirty="0" smtClean="0"/>
          </a:p>
          <a:p>
            <a:pPr marL="330200" indent="-171450">
              <a:buFont typeface="Arial" pitchFamily="34" charset="0"/>
              <a:buChar char="•"/>
            </a:pPr>
            <a:r>
              <a:rPr lang="en-US" baseline="0" dirty="0" smtClean="0"/>
              <a:t>Word and phrase queries</a:t>
            </a:r>
          </a:p>
          <a:p>
            <a:pPr marL="330200" indent="-171450">
              <a:buFont typeface="Arial" pitchFamily="34" charset="0"/>
              <a:buChar char="•"/>
            </a:pPr>
            <a:r>
              <a:rPr lang="en-US" baseline="0" dirty="0" smtClean="0"/>
              <a:t>Boosting</a:t>
            </a:r>
          </a:p>
          <a:p>
            <a:pPr marL="330200" indent="-171450">
              <a:buFont typeface="Arial" pitchFamily="34" charset="0"/>
              <a:buChar char="•"/>
            </a:pPr>
            <a:r>
              <a:rPr lang="en-US" baseline="0" dirty="0" smtClean="0"/>
              <a:t>Fuzzy search</a:t>
            </a:r>
          </a:p>
          <a:p>
            <a:pPr marL="330200" indent="-171450">
              <a:buFont typeface="Arial" pitchFamily="34" charset="0"/>
              <a:buChar char="•"/>
            </a:pPr>
            <a:r>
              <a:rPr lang="en-US" baseline="0" dirty="0" smtClean="0"/>
              <a:t>Sorting</a:t>
            </a:r>
          </a:p>
          <a:p>
            <a:pPr marL="330200" indent="-171450">
              <a:buFont typeface="Arial" pitchFamily="34" charset="0"/>
              <a:buChar char="•"/>
            </a:pPr>
            <a:r>
              <a:rPr lang="en-US" baseline="0" dirty="0" smtClean="0"/>
              <a:t>Other</a:t>
            </a:r>
            <a:endParaRPr lang="en-US" dirty="0" smtClean="0"/>
          </a:p>
          <a:p>
            <a:endParaRPr lang="en-US" dirty="0" smtClean="0"/>
          </a:p>
          <a:p>
            <a:r>
              <a:rPr lang="en-US" dirty="0" smtClean="0"/>
              <a:t>What we haven’t already covered, is covered on the pages that follow.</a:t>
            </a:r>
          </a:p>
          <a:p>
            <a:endParaRPr lang="en-US" dirty="0" smtClean="0"/>
          </a:p>
          <a:p>
            <a:r>
              <a:rPr lang="en-US" dirty="0" smtClean="0"/>
              <a:t>Reference </a:t>
            </a:r>
            <a:r>
              <a:rPr lang="en-US" dirty="0" err="1" smtClean="0"/>
              <a:t>Urls</a:t>
            </a:r>
            <a:r>
              <a:rPr lang="en-US" dirty="0" smtClean="0"/>
              <a:t>:</a:t>
            </a:r>
          </a:p>
          <a:p>
            <a:pPr lvl="1"/>
            <a:r>
              <a:rPr lang="en-US" dirty="0" smtClean="0"/>
              <a:t>https://docs.datastax.com/en/dse/6.0/cql/cql/cql_using/search_index/siQuerySyntax.html#siQuerySyntax</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https://docs.datastax.com/en/dse/6.0/cql/cql/cql_using/search_index/siQueryTOC.html</a:t>
            </a:r>
          </a:p>
          <a:p>
            <a:pPr lvl="1"/>
            <a:endParaRPr lang="en-US" dirty="0"/>
          </a:p>
        </p:txBody>
      </p:sp>
    </p:spTree>
    <p:extLst>
      <p:ext uri="{BB962C8B-B14F-4D97-AF65-F5344CB8AC3E}">
        <p14:creationId xmlns:p14="http://schemas.microsoft.com/office/powerpoint/2010/main" val="1761190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sz="800" dirty="0" smtClean="0"/>
              <a:t>The next few pages detail the runtime environment used (tables, data, indexes), in the sample queries to follow-</a:t>
            </a:r>
          </a:p>
          <a:p>
            <a:endParaRPr lang="en-US" dirty="0"/>
          </a:p>
        </p:txBody>
      </p:sp>
    </p:spTree>
    <p:extLst>
      <p:ext uri="{BB962C8B-B14F-4D97-AF65-F5344CB8AC3E}">
        <p14:creationId xmlns:p14="http://schemas.microsoft.com/office/powerpoint/2010/main" val="450364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Regarding the above:</a:t>
            </a:r>
          </a:p>
          <a:p>
            <a:endParaRPr lang="en-US" dirty="0" smtClean="0"/>
          </a:p>
          <a:p>
            <a:pPr marL="330200" indent="-171450">
              <a:buFont typeface="Arial" pitchFamily="34" charset="0"/>
              <a:buChar char="•"/>
            </a:pPr>
            <a:r>
              <a:rPr lang="en-US" dirty="0" smtClean="0"/>
              <a:t>The</a:t>
            </a:r>
            <a:r>
              <a:rPr lang="en-US" baseline="0" dirty="0" smtClean="0"/>
              <a:t> UDT (user defined type) might be new to some attendees. The must-use use case for UDTs is when creating a map of a structure; a map of tuples (not displayed). There is no other means to create a map of tuples, other than using a UDT.</a:t>
            </a:r>
          </a:p>
          <a:p>
            <a:pPr marL="330200" indent="-171450">
              <a:buFont typeface="Arial" pitchFamily="34" charset="0"/>
              <a:buChar char="•"/>
            </a:pPr>
            <a:r>
              <a:rPr lang="en-US" baseline="0" dirty="0" smtClean="0"/>
              <a:t>Also, we display a SET above.</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We use both to demonstrate queries that follow.</a:t>
            </a:r>
            <a:endParaRPr lang="en-US" dirty="0"/>
          </a:p>
        </p:txBody>
      </p:sp>
    </p:spTree>
    <p:extLst>
      <p:ext uri="{BB962C8B-B14F-4D97-AF65-F5344CB8AC3E}">
        <p14:creationId xmlns:p14="http://schemas.microsoft.com/office/powerpoint/2010/main" val="2765189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The data used in the examples that follow.</a:t>
            </a:r>
            <a:endParaRPr lang="en-US" dirty="0"/>
          </a:p>
        </p:txBody>
      </p:sp>
    </p:spTree>
    <p:extLst>
      <p:ext uri="{BB962C8B-B14F-4D97-AF65-F5344CB8AC3E}">
        <p14:creationId xmlns:p14="http://schemas.microsoft.com/office/powerpoint/2010/main" val="41498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Review the runtime as created:</a:t>
            </a:r>
          </a:p>
          <a:p>
            <a:endParaRPr lang="en-US" dirty="0" smtClean="0"/>
          </a:p>
          <a:p>
            <a:pPr marL="330200" indent="-171450">
              <a:buFont typeface="Arial" pitchFamily="34" charset="0"/>
              <a:buChar char="•"/>
            </a:pPr>
            <a:r>
              <a:rPr lang="en-US" dirty="0" smtClean="0"/>
              <a:t>What did each column (col1 – col0) receive index wise ?</a:t>
            </a:r>
          </a:p>
          <a:p>
            <a:pPr marL="330200" indent="-171450">
              <a:buFont typeface="Arial" pitchFamily="34" charset="0"/>
              <a:buChar char="•"/>
            </a:pPr>
            <a:r>
              <a:rPr lang="en-US" dirty="0" smtClean="0"/>
              <a:t>Every other piece of code should be (not</a:t>
            </a:r>
            <a:r>
              <a:rPr lang="en-US" baseline="0" dirty="0" smtClean="0"/>
              <a:t> new) to the attendee.</a:t>
            </a:r>
            <a:endParaRPr lang="en-US" dirty="0"/>
          </a:p>
        </p:txBody>
      </p:sp>
    </p:spTree>
    <p:extLst>
      <p:ext uri="{BB962C8B-B14F-4D97-AF65-F5344CB8AC3E}">
        <p14:creationId xmlns:p14="http://schemas.microsoft.com/office/powerpoint/2010/main" val="1626194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We begin a section of DSE Search CQL SELECT syntax-</a:t>
            </a:r>
            <a:endParaRPr lang="en-US" dirty="0"/>
          </a:p>
        </p:txBody>
      </p:sp>
    </p:spTree>
    <p:extLst>
      <p:ext uri="{BB962C8B-B14F-4D97-AF65-F5344CB8AC3E}">
        <p14:creationId xmlns:p14="http://schemas.microsoft.com/office/powerpoint/2010/main" val="3895674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dirty="0" smtClean="0"/>
              <a:t>These</a:t>
            </a:r>
            <a:r>
              <a:rPr lang="en-US" baseline="0" dirty="0" smtClean="0"/>
              <a:t> are “term” queries, single tokens.</a:t>
            </a:r>
          </a:p>
          <a:p>
            <a:pPr marL="330200" indent="-171450">
              <a:buFont typeface="Arial" pitchFamily="34" charset="0"/>
              <a:buChar char="•"/>
            </a:pPr>
            <a:r>
              <a:rPr lang="en-US" baseline="0" dirty="0" smtClean="0"/>
              <a:t>The second query displays an OR condition.</a:t>
            </a:r>
            <a:endParaRPr lang="en-US" dirty="0"/>
          </a:p>
        </p:txBody>
      </p:sp>
    </p:spTree>
    <p:extLst>
      <p:ext uri="{BB962C8B-B14F-4D97-AF65-F5344CB8AC3E}">
        <p14:creationId xmlns:p14="http://schemas.microsoft.com/office/powerpoint/2010/main" val="3624639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dirty="0" smtClean="0"/>
              <a:t>This query is run against a column that was tokenized.</a:t>
            </a:r>
          </a:p>
          <a:p>
            <a:endParaRPr lang="en-US" dirty="0"/>
          </a:p>
        </p:txBody>
      </p:sp>
    </p:spTree>
    <p:extLst>
      <p:ext uri="{BB962C8B-B14F-4D97-AF65-F5344CB8AC3E}">
        <p14:creationId xmlns:p14="http://schemas.microsoft.com/office/powerpoint/2010/main" val="1444419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dirty="0" smtClean="0"/>
              <a:t>Phrase</a:t>
            </a:r>
            <a:r>
              <a:rPr lang="en-US" baseline="0" dirty="0" smtClean="0"/>
              <a:t> queries.</a:t>
            </a:r>
          </a:p>
          <a:p>
            <a:pPr marL="330200" indent="-171450">
              <a:buFont typeface="Arial" pitchFamily="34" charset="0"/>
              <a:buChar char="•"/>
            </a:pPr>
            <a:r>
              <a:rPr lang="en-US" baseline="0" dirty="0" smtClean="0"/>
              <a:t>The most common technique to identify a phrase is to use parenthesis.</a:t>
            </a:r>
          </a:p>
          <a:p>
            <a:pPr marL="330200" indent="-171450">
              <a:buFont typeface="Arial" pitchFamily="34" charset="0"/>
              <a:buChar char="•"/>
            </a:pPr>
            <a:r>
              <a:rPr lang="en-US" baseline="0" dirty="0" smtClean="0"/>
              <a:t>For the default parser (covered later), the default condition between tokens is OR.</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The plus and minus symbols specify; must include, must not include.</a:t>
            </a:r>
            <a:endParaRPr lang="en-US" dirty="0" smtClean="0"/>
          </a:p>
          <a:p>
            <a:endParaRPr lang="en-US" dirty="0"/>
          </a:p>
        </p:txBody>
      </p:sp>
    </p:spTree>
    <p:extLst>
      <p:ext uri="{BB962C8B-B14F-4D97-AF65-F5344CB8AC3E}">
        <p14:creationId xmlns:p14="http://schemas.microsoft.com/office/powerpoint/2010/main" val="2592530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On the next page we enter a Discussion Lab. </a:t>
            </a:r>
          </a:p>
          <a:p>
            <a:endParaRPr lang="en-US" dirty="0"/>
          </a:p>
        </p:txBody>
      </p:sp>
    </p:spTree>
    <p:extLst>
      <p:ext uri="{BB962C8B-B14F-4D97-AF65-F5344CB8AC3E}">
        <p14:creationId xmlns:p14="http://schemas.microsoft.com/office/powerpoint/2010/main" val="13008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baseline="0" dirty="0" smtClean="0"/>
              <a:t>The first query adds an AND criteria, with concurrent must not includes.</a:t>
            </a:r>
          </a:p>
          <a:p>
            <a:pPr marL="330200" indent="-171450">
              <a:buFont typeface="Arial" pitchFamily="34" charset="0"/>
              <a:buChar char="•"/>
            </a:pPr>
            <a:r>
              <a:rPr lang="en-US" baseline="0" dirty="0" smtClean="0"/>
              <a:t>The second query has; must include, and must not include.</a:t>
            </a:r>
            <a:endParaRPr lang="en-US" dirty="0" smtClean="0"/>
          </a:p>
          <a:p>
            <a:endParaRPr lang="en-US" dirty="0"/>
          </a:p>
        </p:txBody>
      </p:sp>
    </p:spTree>
    <p:extLst>
      <p:ext uri="{BB962C8B-B14F-4D97-AF65-F5344CB8AC3E}">
        <p14:creationId xmlns:p14="http://schemas.microsoft.com/office/powerpoint/2010/main" val="1142639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dirty="0" smtClean="0"/>
              <a:t>Range</a:t>
            </a:r>
            <a:r>
              <a:rPr lang="en-US" baseline="0" dirty="0" smtClean="0"/>
              <a:t> queries on integers and (text: tokens).</a:t>
            </a:r>
          </a:p>
          <a:p>
            <a:pPr marL="330200" indent="-171450">
              <a:buFont typeface="Arial" pitchFamily="34" charset="0"/>
              <a:buChar char="•"/>
            </a:pPr>
            <a:r>
              <a:rPr lang="en-US" dirty="0" smtClean="0"/>
              <a:t>Square bracket pairs are range inclusive.</a:t>
            </a:r>
          </a:p>
          <a:p>
            <a:pPr marL="330200" indent="-171450">
              <a:buFont typeface="Arial" pitchFamily="34" charset="0"/>
              <a:buChar char="•"/>
            </a:pPr>
            <a:r>
              <a:rPr lang="en-US" dirty="0" smtClean="0"/>
              <a:t>Curly Brace pairs (not displayed) are range exclusive.</a:t>
            </a:r>
          </a:p>
          <a:p>
            <a:pPr marL="330200" indent="-171450">
              <a:buFont typeface="Arial" pitchFamily="34" charset="0"/>
              <a:buChar char="•"/>
            </a:pPr>
            <a:r>
              <a:rPr lang="en-US" dirty="0" smtClean="0"/>
              <a:t>You may </a:t>
            </a:r>
            <a:r>
              <a:rPr lang="en-US" dirty="0" err="1" smtClean="0"/>
              <a:t>mis</a:t>
            </a:r>
            <a:r>
              <a:rPr lang="en-US" dirty="0" smtClean="0"/>
              <a:t> and match square brackets and curly braces.</a:t>
            </a:r>
          </a:p>
          <a:p>
            <a:endParaRPr lang="en-US" dirty="0" smtClean="0"/>
          </a:p>
          <a:p>
            <a:r>
              <a:rPr lang="en-US" dirty="0" smtClean="0"/>
              <a:t>Reference </a:t>
            </a:r>
            <a:r>
              <a:rPr lang="en-US" dirty="0" err="1" smtClean="0"/>
              <a:t>Urls</a:t>
            </a:r>
            <a:r>
              <a:rPr lang="en-US" dirty="0" smtClean="0"/>
              <a:t>:</a:t>
            </a:r>
          </a:p>
          <a:p>
            <a:pPr marL="304800" lvl="1" indent="0" defTabSz="225425">
              <a:spcBef>
                <a:spcPts val="0"/>
              </a:spcBef>
              <a:spcAft>
                <a:spcPts val="0"/>
              </a:spcAft>
              <a:buNone/>
            </a:pPr>
            <a:r>
              <a:rPr lang="en-US" dirty="0" smtClean="0"/>
              <a:t>https://lucene.apache.org/solr/guide/6_6/the-standard-query-parser.html</a:t>
            </a:r>
          </a:p>
          <a:p>
            <a:endParaRPr lang="en-US" dirty="0"/>
          </a:p>
        </p:txBody>
      </p:sp>
    </p:spTree>
    <p:extLst>
      <p:ext uri="{BB962C8B-B14F-4D97-AF65-F5344CB8AC3E}">
        <p14:creationId xmlns:p14="http://schemas.microsoft.com/office/powerpoint/2010/main" val="864787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dirty="0" smtClean="0"/>
              <a:t>Substring </a:t>
            </a:r>
            <a:r>
              <a:rPr lang="en-US" baseline="0" dirty="0" smtClean="0"/>
              <a:t>search; using wildcards.</a:t>
            </a:r>
          </a:p>
          <a:p>
            <a:pPr marL="330200" indent="-171450">
              <a:buFont typeface="Arial" pitchFamily="34" charset="0"/>
              <a:buChar char="•"/>
            </a:pPr>
            <a:r>
              <a:rPr lang="en-US" dirty="0" smtClean="0"/>
              <a:t>One character:  ?</a:t>
            </a:r>
          </a:p>
          <a:p>
            <a:pPr marL="330200" indent="-171450">
              <a:buFont typeface="Arial" pitchFamily="34" charset="0"/>
              <a:buChar char="•"/>
            </a:pPr>
            <a:r>
              <a:rPr lang="en-US" dirty="0" smtClean="0"/>
              <a:t>Zero or more characters: *</a:t>
            </a:r>
          </a:p>
          <a:p>
            <a:pPr marL="330200" indent="-171450">
              <a:buFont typeface="Arial" pitchFamily="34" charset="0"/>
              <a:buChar char="•"/>
            </a:pPr>
            <a:endParaRPr lang="en-US" dirty="0" smtClean="0"/>
          </a:p>
          <a:p>
            <a:pPr marL="330200" indent="-171450">
              <a:buFont typeface="Arial" pitchFamily="34" charset="0"/>
              <a:buChar char="•"/>
            </a:pPr>
            <a:r>
              <a:rPr lang="en-US" dirty="0" smtClean="0"/>
              <a:t>What</a:t>
            </a:r>
            <a:r>
              <a:rPr lang="en-US" baseline="0" dirty="0" smtClean="0"/>
              <a:t> is the performance indication of a leading wildcard ?</a:t>
            </a:r>
            <a:endParaRPr lang="en-US" dirty="0" smtClean="0"/>
          </a:p>
          <a:p>
            <a:endParaRPr lang="en-US" dirty="0" smtClean="0"/>
          </a:p>
          <a:p>
            <a:r>
              <a:rPr lang="en-US" dirty="0" smtClean="0"/>
              <a:t>Reference </a:t>
            </a:r>
            <a:r>
              <a:rPr lang="en-US" dirty="0" err="1" smtClean="0"/>
              <a:t>Urls</a:t>
            </a:r>
            <a:r>
              <a:rPr lang="en-US" dirty="0" smtClean="0"/>
              <a:t>:</a:t>
            </a:r>
          </a:p>
          <a:p>
            <a:pPr lvl="1"/>
            <a:r>
              <a:rPr lang="en-US" dirty="0" smtClean="0"/>
              <a:t>https://lucene.apache.org/solr/guide/6_6/the-standard-query-parser.html</a:t>
            </a:r>
          </a:p>
          <a:p>
            <a:endParaRPr lang="en-US" dirty="0"/>
          </a:p>
        </p:txBody>
      </p:sp>
    </p:spTree>
    <p:extLst>
      <p:ext uri="{BB962C8B-B14F-4D97-AF65-F5344CB8AC3E}">
        <p14:creationId xmlns:p14="http://schemas.microsoft.com/office/powerpoint/2010/main" val="1986961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dirty="0" smtClean="0"/>
              <a:t>Substring </a:t>
            </a:r>
            <a:r>
              <a:rPr lang="en-US" baseline="0" dirty="0" smtClean="0"/>
              <a:t>search (wildcards) may be combined with other predicate operands.</a:t>
            </a:r>
            <a:endParaRPr lang="en-US" dirty="0" smtClean="0"/>
          </a:p>
          <a:p>
            <a:endParaRPr lang="en-US" dirty="0"/>
          </a:p>
        </p:txBody>
      </p:sp>
    </p:spTree>
    <p:extLst>
      <p:ext uri="{BB962C8B-B14F-4D97-AF65-F5344CB8AC3E}">
        <p14:creationId xmlns:p14="http://schemas.microsoft.com/office/powerpoint/2010/main" val="2285724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dirty="0" smtClean="0"/>
              <a:t>Fuzzy</a:t>
            </a:r>
            <a:r>
              <a:rPr lang="en-US" baseline="0" dirty="0" smtClean="0"/>
              <a:t> search uses the tilde meta-character.</a:t>
            </a:r>
          </a:p>
          <a:p>
            <a:pPr marL="330200" indent="-171450">
              <a:buFont typeface="Arial" pitchFamily="34" charset="0"/>
              <a:buChar char="•"/>
            </a:pPr>
            <a:r>
              <a:rPr lang="en-US" dirty="0" smtClean="0"/>
              <a:t>A values of two specifies; allow up to two character (misspellings).</a:t>
            </a:r>
          </a:p>
          <a:p>
            <a:pPr marL="330200" indent="-171450">
              <a:buFont typeface="Arial" pitchFamily="34" charset="0"/>
              <a:buChar char="•"/>
            </a:pPr>
            <a:r>
              <a:rPr lang="en-US" dirty="0" smtClean="0"/>
              <a:t>A large enough number and </a:t>
            </a:r>
            <a:r>
              <a:rPr lang="en-US" dirty="0" err="1" smtClean="0"/>
              <a:t>Solr</a:t>
            </a:r>
            <a:r>
              <a:rPr lang="en-US" dirty="0" smtClean="0"/>
              <a:t> may just get confused;</a:t>
            </a:r>
            <a:r>
              <a:rPr lang="en-US" baseline="0" dirty="0" smtClean="0"/>
              <a:t> 2 or less is best.</a:t>
            </a:r>
            <a:endParaRPr lang="en-US" dirty="0" smtClean="0"/>
          </a:p>
          <a:p>
            <a:endParaRPr lang="en-US" dirty="0"/>
          </a:p>
        </p:txBody>
      </p:sp>
    </p:spTree>
    <p:extLst>
      <p:ext uri="{BB962C8B-B14F-4D97-AF65-F5344CB8AC3E}">
        <p14:creationId xmlns:p14="http://schemas.microsoft.com/office/powerpoint/2010/main" val="1597091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dirty="0" smtClean="0"/>
              <a:t>Word</a:t>
            </a:r>
            <a:r>
              <a:rPr lang="en-US" baseline="0" dirty="0" smtClean="0"/>
              <a:t> proximity query also uses the tilde meta-character.</a:t>
            </a:r>
          </a:p>
          <a:p>
            <a:pPr marL="330200" indent="-171450">
              <a:buFont typeface="Arial" pitchFamily="34" charset="0"/>
              <a:buChar char="•"/>
            </a:pPr>
            <a:r>
              <a:rPr lang="en-US" baseline="0" dirty="0" smtClean="0"/>
              <a:t>Zero means, adjacent.</a:t>
            </a:r>
          </a:p>
          <a:p>
            <a:pPr marL="330200" indent="-171450">
              <a:buFont typeface="Arial" pitchFamily="34" charset="0"/>
              <a:buChar char="•"/>
            </a:pPr>
            <a:r>
              <a:rPr lang="en-US" baseline="0" dirty="0" smtClean="0"/>
              <a:t>One with one token apart, and so on.</a:t>
            </a:r>
            <a:endParaRPr lang="en-US" dirty="0" smtClean="0"/>
          </a:p>
          <a:p>
            <a:endParaRPr lang="en-US" dirty="0"/>
          </a:p>
        </p:txBody>
      </p:sp>
    </p:spTree>
    <p:extLst>
      <p:ext uri="{BB962C8B-B14F-4D97-AF65-F5344CB8AC3E}">
        <p14:creationId xmlns:p14="http://schemas.microsoft.com/office/powerpoint/2010/main" val="1127490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dirty="0" smtClean="0"/>
              <a:t>Boosting;</a:t>
            </a:r>
            <a:r>
              <a:rPr lang="en-US" baseline="0" dirty="0" smtClean="0"/>
              <a:t> increasing the weight/score of a given predicate.</a:t>
            </a:r>
          </a:p>
          <a:p>
            <a:pPr marL="330200" indent="-171450">
              <a:buFont typeface="Arial" pitchFamily="34" charset="0"/>
              <a:buChar char="•"/>
            </a:pPr>
            <a:r>
              <a:rPr lang="en-US" baseline="0" dirty="0" smtClean="0"/>
              <a:t>DSE Search only supports; query time boosting (not index time </a:t>
            </a:r>
            <a:r>
              <a:rPr lang="en-US" baseline="0" dirty="0" err="1" smtClean="0"/>
              <a:t>bossting</a:t>
            </a:r>
            <a:r>
              <a:rPr lang="en-US" baseline="0" dirty="0" smtClean="0"/>
              <a:t>), and only supports positive bossing (not negative boosting).</a:t>
            </a:r>
          </a:p>
          <a:p>
            <a:pPr marL="330200" indent="-171450">
              <a:buFont typeface="Arial" pitchFamily="34" charset="0"/>
              <a:buChar char="•"/>
            </a:pPr>
            <a:r>
              <a:rPr lang="en-US" baseline="0" dirty="0" smtClean="0"/>
              <a:t>Valid values are in the range: zero to one. (All scores are normalized.)</a:t>
            </a:r>
          </a:p>
          <a:p>
            <a:pPr marL="330200" indent="-171450">
              <a:buFont typeface="Arial" pitchFamily="34" charset="0"/>
              <a:buChar char="•"/>
            </a:pPr>
            <a:r>
              <a:rPr lang="en-US" baseline="0" dirty="0" smtClean="0"/>
              <a:t>An equal symbol sets the, </a:t>
            </a:r>
            <a:r>
              <a:rPr lang="en-US" dirty="0" smtClean="0"/>
              <a:t>“constant score”, per document. Example to set a perfect score, </a:t>
            </a:r>
            <a:r>
              <a:rPr lang="en-US" baseline="0" dirty="0" smtClean="0"/>
              <a:t> </a:t>
            </a:r>
            <a:r>
              <a:rPr lang="en-US" dirty="0" smtClean="0"/>
              <a:t>=^1.0.</a:t>
            </a:r>
          </a:p>
          <a:p>
            <a:pPr marL="330200" indent="-171450">
              <a:buFont typeface="Arial" pitchFamily="34" charset="0"/>
              <a:buChar char="•"/>
            </a:pPr>
            <a:r>
              <a:rPr lang="en-US" dirty="0" smtClean="0"/>
              <a:t>Not having the equal symbol raises the score.  </a:t>
            </a:r>
          </a:p>
          <a:p>
            <a:pPr marL="330200" indent="-171450">
              <a:buFont typeface="Arial" pitchFamily="34" charset="0"/>
              <a:buChar char="•"/>
            </a:pPr>
            <a:endParaRPr lang="en-US" dirty="0" smtClean="0"/>
          </a:p>
          <a:p>
            <a:pPr marL="330200" indent="-171450">
              <a:buFont typeface="Arial" pitchFamily="34" charset="0"/>
              <a:buChar char="•"/>
            </a:pPr>
            <a:r>
              <a:rPr lang="en-US" dirty="0" smtClean="0"/>
              <a:t>In the second query,</a:t>
            </a:r>
            <a:r>
              <a:rPr lang="en-US" baseline="0" dirty="0" smtClean="0"/>
              <a:t> note how we weight and limit mouse over mule.</a:t>
            </a:r>
            <a:endParaRPr lang="en-US" dirty="0" smtClean="0"/>
          </a:p>
          <a:p>
            <a:endParaRPr lang="en-US" dirty="0" smtClean="0"/>
          </a:p>
          <a:p>
            <a:r>
              <a:rPr lang="en-US" dirty="0" smtClean="0"/>
              <a:t>Reference </a:t>
            </a:r>
            <a:r>
              <a:rPr lang="en-US" dirty="0" err="1" smtClean="0"/>
              <a:t>Urls</a:t>
            </a:r>
            <a:r>
              <a:rPr lang="en-US" dirty="0" smtClean="0"/>
              <a:t>:</a:t>
            </a:r>
          </a:p>
          <a:p>
            <a:pPr lvl="1"/>
            <a:r>
              <a:rPr lang="en-US" dirty="0" smtClean="0"/>
              <a:t>https://lucene.apache.org/solr/guide/6_6/the-standard-query-parser.html</a:t>
            </a:r>
            <a:endParaRPr lang="en-US" dirty="0"/>
          </a:p>
        </p:txBody>
      </p:sp>
    </p:spTree>
    <p:extLst>
      <p:ext uri="{BB962C8B-B14F-4D97-AF65-F5344CB8AC3E}">
        <p14:creationId xmlns:p14="http://schemas.microsoft.com/office/powerpoint/2010/main" val="18901677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sz="800" dirty="0" smtClean="0"/>
              <a:t>The Apache </a:t>
            </a:r>
            <a:r>
              <a:rPr lang="en-US" sz="800" dirty="0" err="1" smtClean="0"/>
              <a:t>Solr</a:t>
            </a:r>
            <a:r>
              <a:rPr lang="en-US" sz="800" dirty="0" smtClean="0"/>
              <a:t> join above is not a SQL join, and would instead be better identified as a (SQL)</a:t>
            </a:r>
            <a:r>
              <a:rPr lang="en-US" sz="800" baseline="0" dirty="0" smtClean="0"/>
              <a:t> </a:t>
            </a:r>
            <a:r>
              <a:rPr lang="en-US" sz="800" dirty="0" smtClean="0"/>
              <a:t>nested select. </a:t>
            </a:r>
            <a:r>
              <a:rPr lang="en-US" sz="800" baseline="0" dirty="0" smtClean="0"/>
              <a:t> </a:t>
            </a:r>
          </a:p>
          <a:p>
            <a:pPr marL="330200" indent="-171450">
              <a:buFont typeface="Arial" pitchFamily="34" charset="0"/>
              <a:buChar char="•"/>
            </a:pPr>
            <a:r>
              <a:rPr lang="en-US" sz="800" baseline="0" dirty="0" smtClean="0"/>
              <a:t>A</a:t>
            </a:r>
            <a:r>
              <a:rPr lang="en-US" sz="800" dirty="0" smtClean="0"/>
              <a:t>s</a:t>
            </a:r>
            <a:r>
              <a:rPr lang="en-US" sz="800" baseline="0" dirty="0" smtClean="0"/>
              <a:t> a nested SELECT, </a:t>
            </a:r>
            <a:r>
              <a:rPr lang="en-US" sz="800" baseline="0" dirty="0" err="1" smtClean="0"/>
              <a:t>Solr</a:t>
            </a:r>
            <a:r>
              <a:rPr lang="en-US" sz="800" baseline="0" dirty="0" smtClean="0"/>
              <a:t> supports recursion.</a:t>
            </a:r>
            <a:r>
              <a:rPr lang="en-US" sz="800" dirty="0" smtClean="0"/>
              <a:t> </a:t>
            </a:r>
          </a:p>
          <a:p>
            <a:pPr marL="330200" indent="-171450">
              <a:buFont typeface="Arial" pitchFamily="34" charset="0"/>
              <a:buChar char="•"/>
            </a:pPr>
            <a:r>
              <a:rPr lang="en-US" sz="800" dirty="0" smtClean="0"/>
              <a:t>And end to end example is presented on the pages that follow-</a:t>
            </a:r>
          </a:p>
          <a:p>
            <a:pPr defTabSz="225425"/>
            <a:endParaRPr lang="en-US" sz="800" dirty="0" smtClean="0"/>
          </a:p>
          <a:p>
            <a:pPr defTabSz="225425"/>
            <a:r>
              <a:rPr lang="en-US" sz="800" dirty="0" smtClean="0"/>
              <a:t>Reference</a:t>
            </a:r>
            <a:r>
              <a:rPr lang="en-US" sz="800" baseline="0" dirty="0" smtClean="0"/>
              <a:t> </a:t>
            </a:r>
            <a:r>
              <a:rPr lang="en-US" sz="800" baseline="0" dirty="0" err="1" smtClean="0"/>
              <a:t>Urls</a:t>
            </a:r>
            <a:r>
              <a:rPr lang="en-US" sz="800" baseline="0" dirty="0" smtClean="0"/>
              <a:t>:</a:t>
            </a:r>
            <a:endParaRPr lang="en-US" sz="800" dirty="0" smtClean="0"/>
          </a:p>
          <a:p>
            <a:pPr lvl="1" defTabSz="225425"/>
            <a:r>
              <a:rPr lang="en-US" sz="1200" dirty="0" smtClean="0"/>
              <a:t>https://docs.datastax.com/en/dse/6.0/cql/cql/cql_using/search_index/joiningSolrCores.html</a:t>
            </a:r>
          </a:p>
          <a:p>
            <a:pPr defTabSz="225425"/>
            <a:endParaRPr lang="en-US" sz="800" dirty="0" smtClean="0"/>
          </a:p>
          <a:p>
            <a:endParaRPr lang="en-US" dirty="0"/>
          </a:p>
        </p:txBody>
      </p:sp>
    </p:spTree>
    <p:extLst>
      <p:ext uri="{BB962C8B-B14F-4D97-AF65-F5344CB8AC3E}">
        <p14:creationId xmlns:p14="http://schemas.microsoft.com/office/powerpoint/2010/main" val="26900689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dirty="0" smtClean="0"/>
              <a:t>Runtime</a:t>
            </a:r>
            <a:r>
              <a:rPr lang="en-US" baseline="0" dirty="0" smtClean="0"/>
              <a:t> requirements to support a </a:t>
            </a:r>
            <a:r>
              <a:rPr lang="en-US" baseline="0" dirty="0" err="1" smtClean="0"/>
              <a:t>Solr</a:t>
            </a:r>
            <a:r>
              <a:rPr lang="en-US" baseline="0" dirty="0" smtClean="0"/>
              <a:t> join. (It helps to have two tables, but not required; </a:t>
            </a:r>
            <a:r>
              <a:rPr lang="en-US" baseline="0" dirty="0" err="1" smtClean="0"/>
              <a:t>Solr</a:t>
            </a:r>
            <a:r>
              <a:rPr lang="en-US" baseline="0" dirty="0" smtClean="0"/>
              <a:t> joins can also self join.)</a:t>
            </a:r>
            <a:endParaRPr lang="en-US" dirty="0" smtClean="0"/>
          </a:p>
          <a:p>
            <a:endParaRPr lang="en-US" dirty="0"/>
          </a:p>
        </p:txBody>
      </p:sp>
    </p:spTree>
    <p:extLst>
      <p:ext uri="{BB962C8B-B14F-4D97-AF65-F5344CB8AC3E}">
        <p14:creationId xmlns:p14="http://schemas.microsoft.com/office/powerpoint/2010/main" val="31290861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dirty="0" smtClean="0"/>
              <a:t>The</a:t>
            </a:r>
            <a:r>
              <a:rPr lang="en-US" baseline="0" dirty="0" smtClean="0"/>
              <a:t> first query has a predicate placed on the inner (the lookup) table; </a:t>
            </a:r>
            <a:r>
              <a:rPr lang="en-US" baseline="0" dirty="0" err="1" smtClean="0"/>
              <a:t>colb</a:t>
            </a:r>
            <a:r>
              <a:rPr lang="en-US" baseline="0" dirty="0" smtClean="0"/>
              <a:t> = Schulte</a:t>
            </a:r>
          </a:p>
          <a:p>
            <a:pPr marL="330200" indent="-171450">
              <a:buFont typeface="Arial" pitchFamily="34" charset="0"/>
              <a:buChar char="•"/>
            </a:pPr>
            <a:r>
              <a:rPr lang="en-US" baseline="0" dirty="0" smtClean="0"/>
              <a:t>The second query has no such restriction.</a:t>
            </a:r>
          </a:p>
          <a:p>
            <a:pPr marL="330200" indent="-171450">
              <a:buFont typeface="Arial" pitchFamily="34" charset="0"/>
              <a:buChar char="•"/>
            </a:pPr>
            <a:r>
              <a:rPr lang="en-US" baseline="0" dirty="0" smtClean="0"/>
              <a:t>All other syntax as shown.</a:t>
            </a:r>
          </a:p>
          <a:p>
            <a:pPr marL="330200" indent="-171450">
              <a:buFont typeface="Arial" pitchFamily="34" charset="0"/>
              <a:buChar char="•"/>
            </a:pPr>
            <a:r>
              <a:rPr lang="en-US" dirty="0" smtClean="0"/>
              <a:t>The </a:t>
            </a:r>
            <a:r>
              <a:rPr lang="en-US" dirty="0" err="1" smtClean="0"/>
              <a:t>keyspace</a:t>
            </a:r>
            <a:r>
              <a:rPr lang="en-US" dirty="0" smtClean="0"/>
              <a:t> name of the inner table is required;</a:t>
            </a:r>
            <a:r>
              <a:rPr lang="en-US" baseline="0" dirty="0" smtClean="0"/>
              <a:t> in this example, ks_7451</a:t>
            </a:r>
            <a:endParaRPr lang="en-US" dirty="0"/>
          </a:p>
        </p:txBody>
      </p:sp>
    </p:spTree>
    <p:extLst>
      <p:ext uri="{BB962C8B-B14F-4D97-AF65-F5344CB8AC3E}">
        <p14:creationId xmlns:p14="http://schemas.microsoft.com/office/powerpoint/2010/main" val="4135726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Discuss whether each query is:</a:t>
            </a:r>
          </a:p>
          <a:p>
            <a:endParaRPr lang="en-US" dirty="0" smtClean="0"/>
          </a:p>
          <a:p>
            <a:pPr marL="330200" indent="-171450">
              <a:buFont typeface="Arial" pitchFamily="34" charset="0"/>
              <a:buChar char="•"/>
            </a:pPr>
            <a:r>
              <a:rPr lang="en-US" dirty="0" smtClean="0"/>
              <a:t>Core, Search, other</a:t>
            </a:r>
          </a:p>
          <a:p>
            <a:pPr marL="330200" indent="-171450">
              <a:buFont typeface="Arial" pitchFamily="34" charset="0"/>
              <a:buChar char="•"/>
            </a:pPr>
            <a:r>
              <a:rPr lang="en-US" dirty="0" smtClean="0"/>
              <a:t>What Field type attributes or field attributes may be required</a:t>
            </a:r>
          </a:p>
          <a:p>
            <a:pPr marL="330200" indent="-171450">
              <a:buFont typeface="Arial" pitchFamily="34" charset="0"/>
              <a:buChar char="•"/>
            </a:pPr>
            <a:r>
              <a:rPr lang="en-US" dirty="0" smtClean="0"/>
              <a:t>What other DSE Search objects may be required</a:t>
            </a:r>
          </a:p>
          <a:p>
            <a:pPr marL="330200" indent="-171450">
              <a:buFont typeface="Arial" pitchFamily="34" charset="0"/>
              <a:buChar char="•"/>
            </a:pPr>
            <a:endParaRPr lang="en-US" dirty="0" smtClean="0"/>
          </a:p>
          <a:p>
            <a:pPr marL="330200" indent="-171450">
              <a:buFont typeface="Arial" pitchFamily="34" charset="0"/>
              <a:buChar char="•"/>
            </a:pPr>
            <a:r>
              <a:rPr lang="en-US" dirty="0" smtClean="0"/>
              <a:t>What the CQL predicate is calling for </a:t>
            </a:r>
          </a:p>
          <a:p>
            <a:pPr marL="330200" indent="-171450">
              <a:buFont typeface="Arial" pitchFamily="34" charset="0"/>
              <a:buChar char="•"/>
            </a:pPr>
            <a:endParaRPr lang="en-US" dirty="0" smtClean="0"/>
          </a:p>
        </p:txBody>
      </p:sp>
    </p:spTree>
    <p:extLst>
      <p:ext uri="{BB962C8B-B14F-4D97-AF65-F5344CB8AC3E}">
        <p14:creationId xmlns:p14="http://schemas.microsoft.com/office/powerpoint/2010/main" val="1840125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dirty="0" smtClean="0"/>
              <a:t>How</a:t>
            </a:r>
            <a:r>
              <a:rPr lang="en-US" baseline="0" dirty="0" smtClean="0"/>
              <a:t> to query a value from a SET (LIST, or MAP).</a:t>
            </a:r>
            <a:endParaRPr lang="en-US" dirty="0" smtClean="0"/>
          </a:p>
          <a:p>
            <a:endParaRPr lang="en-US" dirty="0" smtClean="0"/>
          </a:p>
          <a:p>
            <a:r>
              <a:rPr lang="en-US" dirty="0" smtClean="0"/>
              <a:t>Reference </a:t>
            </a:r>
            <a:r>
              <a:rPr lang="en-US" dirty="0" err="1" smtClean="0"/>
              <a:t>Urls</a:t>
            </a:r>
            <a:r>
              <a:rPr lang="en-US" dirty="0" smtClean="0"/>
              <a:t>:</a:t>
            </a:r>
          </a:p>
          <a:p>
            <a:pPr lvl="1"/>
            <a:r>
              <a:rPr lang="en-US" dirty="0" smtClean="0"/>
              <a:t>https://docs.datastax.com/en/dse/6.0/cql/cql/cql_using/search_index/queryingCollectionSetExample.html</a:t>
            </a:r>
            <a:endParaRPr lang="en-US" dirty="0"/>
          </a:p>
        </p:txBody>
      </p:sp>
    </p:spTree>
    <p:extLst>
      <p:ext uri="{BB962C8B-B14F-4D97-AF65-F5344CB8AC3E}">
        <p14:creationId xmlns:p14="http://schemas.microsoft.com/office/powerpoint/2010/main" val="29535075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dirty="0" smtClean="0"/>
              <a:t>Syntax</a:t>
            </a:r>
            <a:r>
              <a:rPr lang="en-US" baseline="0" dirty="0" smtClean="0"/>
              <a:t> to query from a UDT field-</a:t>
            </a:r>
          </a:p>
          <a:p>
            <a:pPr marL="330200" indent="-171450">
              <a:buFont typeface="Arial" pitchFamily="34" charset="0"/>
              <a:buChar char="•"/>
            </a:pPr>
            <a:r>
              <a:rPr lang="en-US" baseline="0" dirty="0" smtClean="0"/>
              <a:t>The (parent) columns is titled, col0, with element (child) fields titled, </a:t>
            </a:r>
            <a:r>
              <a:rPr lang="en-US" baseline="0" dirty="0" err="1" smtClean="0"/>
              <a:t>colm</a:t>
            </a:r>
            <a:r>
              <a:rPr lang="en-US" baseline="0" dirty="0" smtClean="0"/>
              <a:t>, and </a:t>
            </a:r>
            <a:r>
              <a:rPr lang="en-US" baseline="0" dirty="0" err="1" smtClean="0"/>
              <a:t>coln</a:t>
            </a:r>
            <a:r>
              <a:rPr lang="en-US" baseline="0" dirty="0" smtClean="0"/>
              <a:t>.</a:t>
            </a:r>
          </a:p>
          <a:p>
            <a:pPr marL="330200" indent="-171450">
              <a:buFont typeface="Arial" pitchFamily="34" charset="0"/>
              <a:buChar char="•"/>
            </a:pPr>
            <a:r>
              <a:rPr lang="en-US" baseline="0" dirty="0" smtClean="0"/>
              <a:t>We didn’t test case sensitivity of (column) identifiers when developing this example; in general, </a:t>
            </a:r>
            <a:r>
              <a:rPr lang="en-US" baseline="0" dirty="0" err="1" smtClean="0"/>
              <a:t>Solr</a:t>
            </a:r>
            <a:r>
              <a:rPr lang="en-US" baseline="0" dirty="0" smtClean="0"/>
              <a:t> will fold identifiers to lowercase.</a:t>
            </a:r>
            <a:endParaRPr lang="en-US" dirty="0" smtClean="0"/>
          </a:p>
          <a:p>
            <a:endParaRPr lang="en-US" dirty="0" smtClean="0"/>
          </a:p>
          <a:p>
            <a:endParaRPr lang="en-US" dirty="0" smtClean="0"/>
          </a:p>
          <a:p>
            <a:r>
              <a:rPr lang="en-US" dirty="0" err="1" smtClean="0"/>
              <a:t>Referfence</a:t>
            </a:r>
            <a:r>
              <a:rPr lang="en-US" baseline="0" dirty="0" smtClean="0"/>
              <a:t> </a:t>
            </a:r>
            <a:r>
              <a:rPr lang="en-US" baseline="0" dirty="0" err="1" smtClean="0"/>
              <a:t>Urls</a:t>
            </a:r>
            <a:r>
              <a:rPr lang="en-US" baseline="0" dirty="0" smtClean="0"/>
              <a:t>:</a:t>
            </a:r>
          </a:p>
          <a:p>
            <a:pPr lvl="1"/>
            <a:r>
              <a:rPr lang="en-US" dirty="0" smtClean="0"/>
              <a:t>https://docs.datastax.com/en/dse/6.0/cql/cql/cql_using/search_index/tupleUDTqueryExamples.html</a:t>
            </a:r>
            <a:endParaRPr lang="en-US" dirty="0"/>
          </a:p>
        </p:txBody>
      </p:sp>
    </p:spTree>
    <p:extLst>
      <p:ext uri="{BB962C8B-B14F-4D97-AF65-F5344CB8AC3E}">
        <p14:creationId xmlns:p14="http://schemas.microsoft.com/office/powerpoint/2010/main" val="2485520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dirty="0" smtClean="0"/>
              <a:t>This</a:t>
            </a:r>
            <a:r>
              <a:rPr lang="en-US" baseline="0" dirty="0" smtClean="0"/>
              <a:t> query uses the </a:t>
            </a:r>
            <a:r>
              <a:rPr lang="en-US" baseline="0" dirty="0" err="1" smtClean="0"/>
              <a:t>Solr</a:t>
            </a:r>
            <a:r>
              <a:rPr lang="en-US" baseline="0" dirty="0" smtClean="0"/>
              <a:t> server side query function titled, sum, to generate sort results.</a:t>
            </a:r>
          </a:p>
          <a:p>
            <a:pPr marL="330200" indent="-171450">
              <a:buFont typeface="Arial" pitchFamily="34" charset="0"/>
              <a:buChar char="•"/>
            </a:pPr>
            <a:r>
              <a:rPr lang="en-US" baseline="0" dirty="0" smtClean="0"/>
              <a:t>There are 20 or more </a:t>
            </a:r>
            <a:r>
              <a:rPr lang="en-US" baseline="0" dirty="0" err="1" smtClean="0"/>
              <a:t>Solr</a:t>
            </a:r>
            <a:r>
              <a:rPr lang="en-US" baseline="0" dirty="0" smtClean="0"/>
              <a:t> function queries available including; (math), lowercase, other.</a:t>
            </a:r>
            <a:endParaRPr lang="en-US" dirty="0" smtClean="0"/>
          </a:p>
          <a:p>
            <a:endParaRPr lang="en-US" dirty="0" smtClean="0"/>
          </a:p>
          <a:p>
            <a:r>
              <a:rPr lang="en-US" dirty="0" smtClean="0"/>
              <a:t>Reference </a:t>
            </a:r>
            <a:r>
              <a:rPr lang="en-US" dirty="0" err="1" smtClean="0"/>
              <a:t>Urls</a:t>
            </a:r>
            <a:r>
              <a:rPr lang="en-US" dirty="0" smtClean="0"/>
              <a:t>:</a:t>
            </a:r>
          </a:p>
          <a:p>
            <a:pPr lvl="1"/>
            <a:r>
              <a:rPr lang="en-US" dirty="0" smtClean="0"/>
              <a:t>https://lucene.apache.org/solr/guide/6_6/function-queries.html</a:t>
            </a:r>
            <a:endParaRPr lang="en-US" dirty="0"/>
          </a:p>
        </p:txBody>
      </p:sp>
    </p:spTree>
    <p:extLst>
      <p:ext uri="{BB962C8B-B14F-4D97-AF65-F5344CB8AC3E}">
        <p14:creationId xmlns:p14="http://schemas.microsoft.com/office/powerpoint/2010/main" val="19432305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dirty="0" smtClean="0"/>
              <a:t>Example</a:t>
            </a:r>
            <a:r>
              <a:rPr lang="en-US" baseline="0" dirty="0" smtClean="0"/>
              <a:t> to test/demonstrate that DSE Core UDFs/UDAs may not be used concurrent with a DSE Search predicate.</a:t>
            </a:r>
            <a:endParaRPr lang="en-US" dirty="0" smtClean="0"/>
          </a:p>
          <a:p>
            <a:endParaRPr lang="en-US" dirty="0"/>
          </a:p>
        </p:txBody>
      </p:sp>
    </p:spTree>
    <p:extLst>
      <p:ext uri="{BB962C8B-B14F-4D97-AF65-F5344CB8AC3E}">
        <p14:creationId xmlns:p14="http://schemas.microsoft.com/office/powerpoint/2010/main" val="988750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dirty="0" smtClean="0"/>
              <a:t>Using</a:t>
            </a:r>
            <a:r>
              <a:rPr lang="en-US" baseline="0" dirty="0" smtClean="0"/>
              <a:t> Regex-</a:t>
            </a:r>
          </a:p>
          <a:p>
            <a:pPr marL="330200" indent="-171450">
              <a:buFont typeface="Arial" pitchFamily="34" charset="0"/>
              <a:buChar char="•"/>
            </a:pPr>
            <a:r>
              <a:rPr lang="en-US" baseline="0" dirty="0" smtClean="0"/>
              <a:t>Regex may be used in a query predicate, or using the named filter above, used to index and at query time.</a:t>
            </a:r>
            <a:endParaRPr lang="en-US" dirty="0" smtClean="0"/>
          </a:p>
          <a:p>
            <a:endParaRPr lang="en-US" dirty="0" smtClean="0"/>
          </a:p>
          <a:p>
            <a:endParaRPr lang="en-US" dirty="0" smtClean="0"/>
          </a:p>
          <a:p>
            <a:r>
              <a:rPr lang="en-US" dirty="0" smtClean="0"/>
              <a:t>Reference </a:t>
            </a:r>
            <a:r>
              <a:rPr lang="en-US" dirty="0" err="1" smtClean="0"/>
              <a:t>Urls</a:t>
            </a:r>
            <a:r>
              <a:rPr lang="en-US" dirty="0" smtClean="0"/>
              <a:t>:</a:t>
            </a:r>
          </a:p>
          <a:p>
            <a:pPr lvl="1"/>
            <a:r>
              <a:rPr lang="en-US" dirty="0" smtClean="0"/>
              <a:t>https://lucene.apache.org/solr/guide/6_6/filter-descriptions.html</a:t>
            </a:r>
            <a:endParaRPr lang="en-US" dirty="0"/>
          </a:p>
        </p:txBody>
      </p:sp>
    </p:spTree>
    <p:extLst>
      <p:ext uri="{BB962C8B-B14F-4D97-AF65-F5344CB8AC3E}">
        <p14:creationId xmlns:p14="http://schemas.microsoft.com/office/powerpoint/2010/main" val="34565702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dirty="0" smtClean="0"/>
              <a:t>From</a:t>
            </a:r>
            <a:r>
              <a:rPr lang="en-US" baseline="0" dirty="0" smtClean="0"/>
              <a:t> the graphic; facets are everywhere on Web sites. Example, Amazon</a:t>
            </a:r>
          </a:p>
          <a:p>
            <a:pPr marL="330200" indent="-171450">
              <a:buFont typeface="Arial" pitchFamily="34" charset="0"/>
              <a:buChar char="•"/>
            </a:pPr>
            <a:r>
              <a:rPr lang="en-US" baseline="0" dirty="0" smtClean="0"/>
              <a:t>Using DSE Search facets, all of the hierarchical data can be prepared for you automatically.</a:t>
            </a:r>
            <a:endParaRPr lang="en-US" dirty="0" smtClean="0"/>
          </a:p>
          <a:p>
            <a:endParaRPr lang="en-US" dirty="0"/>
          </a:p>
        </p:txBody>
      </p:sp>
    </p:spTree>
    <p:extLst>
      <p:ext uri="{BB962C8B-B14F-4D97-AF65-F5344CB8AC3E}">
        <p14:creationId xmlns:p14="http://schemas.microsoft.com/office/powerpoint/2010/main" val="1591091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dirty="0" smtClean="0"/>
              <a:t>A</a:t>
            </a:r>
            <a:r>
              <a:rPr lang="en-US" baseline="0" dirty="0" smtClean="0"/>
              <a:t> simple facet query.</a:t>
            </a:r>
          </a:p>
          <a:p>
            <a:pPr marL="330200" indent="-171450">
              <a:buFont typeface="Arial" pitchFamily="34" charset="0"/>
              <a:buChar char="•"/>
            </a:pPr>
            <a:r>
              <a:rPr lang="en-US" baseline="0" dirty="0" smtClean="0"/>
              <a:t>In effect, this query does a group count over col3; col3 key value 1 has 3 rows, col3 key value 3 has 1 row. </a:t>
            </a:r>
            <a:endParaRPr lang="en-US" dirty="0" smtClean="0"/>
          </a:p>
          <a:p>
            <a:endParaRPr lang="en-US" dirty="0" smtClean="0"/>
          </a:p>
          <a:p>
            <a:r>
              <a:rPr lang="en-US" dirty="0" smtClean="0"/>
              <a:t>Reference</a:t>
            </a:r>
            <a:r>
              <a:rPr lang="en-US" baseline="0" dirty="0" smtClean="0"/>
              <a:t> </a:t>
            </a:r>
            <a:r>
              <a:rPr lang="en-US" baseline="0" dirty="0" err="1" smtClean="0"/>
              <a:t>Urls</a:t>
            </a:r>
            <a:r>
              <a:rPr lang="en-US" baseline="0" dirty="0" smtClean="0"/>
              <a:t>:</a:t>
            </a:r>
          </a:p>
          <a:p>
            <a:pPr lvl="1"/>
            <a:r>
              <a:rPr lang="en-US" dirty="0" smtClean="0"/>
              <a:t>https://docs.datastax.com/en/dse/6.0/cql/cql/cql_using/search_index/siQuerySyntax.html#siQuerySyntax</a:t>
            </a:r>
            <a:endParaRPr lang="en-US" dirty="0"/>
          </a:p>
        </p:txBody>
      </p:sp>
    </p:spTree>
    <p:extLst>
      <p:ext uri="{BB962C8B-B14F-4D97-AF65-F5344CB8AC3E}">
        <p14:creationId xmlns:p14="http://schemas.microsoft.com/office/powerpoint/2010/main" val="1747238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dirty="0" smtClean="0"/>
              <a:t>The</a:t>
            </a:r>
            <a:r>
              <a:rPr lang="en-US" baseline="0" dirty="0" smtClean="0"/>
              <a:t> first query is titled, “a query facet”, because it adds a predicate concurrent with the construction of the facet.</a:t>
            </a:r>
          </a:p>
          <a:p>
            <a:pPr marL="330200" indent="-171450">
              <a:buFont typeface="Arial" pitchFamily="34" charset="0"/>
              <a:buChar char="•"/>
            </a:pPr>
            <a:r>
              <a:rPr lang="en-US" baseline="0" dirty="0" smtClean="0"/>
              <a:t>The second has a predicate which effectively gets ignored; notice the outputted data. The filter is applied before the facet, but the key value is still output (with zero counted rows). </a:t>
            </a:r>
            <a:endParaRPr lang="en-US" dirty="0" smtClean="0"/>
          </a:p>
          <a:p>
            <a:endParaRPr lang="en-US" dirty="0"/>
          </a:p>
        </p:txBody>
      </p:sp>
    </p:spTree>
    <p:extLst>
      <p:ext uri="{BB962C8B-B14F-4D97-AF65-F5344CB8AC3E}">
        <p14:creationId xmlns:p14="http://schemas.microsoft.com/office/powerpoint/2010/main" val="3930210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dirty="0" smtClean="0"/>
              <a:t>A</a:t>
            </a:r>
            <a:r>
              <a:rPr lang="en-US" baseline="0" dirty="0" smtClean="0"/>
              <a:t> faceted query may contain multiple predicate groups. In SQL this might be referred to as a UNION(</a:t>
            </a:r>
            <a:r>
              <a:rPr lang="en-US" baseline="0" dirty="0" err="1" smtClean="0"/>
              <a:t>ed</a:t>
            </a:r>
            <a:r>
              <a:rPr lang="en-US" baseline="0" dirty="0" smtClean="0"/>
              <a:t>) query.</a:t>
            </a:r>
          </a:p>
          <a:p>
            <a:pPr marL="330200" indent="-171450">
              <a:buFont typeface="Arial" pitchFamily="34" charset="0"/>
              <a:buChar char="•"/>
            </a:pPr>
            <a:r>
              <a:rPr lang="en-US" baseline="0" dirty="0" smtClean="0"/>
              <a:t>By the nature in which the data is output, this would be a UNION and not UNION ALL; (SQL syntax reference).</a:t>
            </a:r>
            <a:endParaRPr lang="en-US" dirty="0" smtClean="0"/>
          </a:p>
          <a:p>
            <a:endParaRPr lang="en-US" dirty="0"/>
          </a:p>
        </p:txBody>
      </p:sp>
    </p:spTree>
    <p:extLst>
      <p:ext uri="{BB962C8B-B14F-4D97-AF65-F5344CB8AC3E}">
        <p14:creationId xmlns:p14="http://schemas.microsoft.com/office/powerpoint/2010/main" val="2156704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dirty="0" smtClean="0"/>
              <a:t>This</a:t>
            </a:r>
            <a:r>
              <a:rPr lang="en-US" baseline="0" dirty="0" smtClean="0"/>
              <a:t> query is titled, “distributed pivot facet”, and is also known by the title, decision tree.</a:t>
            </a:r>
          </a:p>
          <a:p>
            <a:pPr marL="330200" indent="-171450">
              <a:buFont typeface="Arial" pitchFamily="34" charset="0"/>
              <a:buChar char="•"/>
            </a:pPr>
            <a:r>
              <a:rPr lang="en-US" baseline="0" dirty="0" smtClean="0"/>
              <a:t>As a pure grouping (no counts or ranges), this query most resembles our Amazon query image on the right.</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Raw query results are pasted below.</a:t>
            </a:r>
            <a:endParaRPr lang="en-US" dirty="0" smtClean="0"/>
          </a:p>
          <a:p>
            <a:endParaRPr lang="en-US" dirty="0" smtClean="0"/>
          </a:p>
          <a:p>
            <a:endParaRPr lang="en-US" dirty="0" smtClean="0"/>
          </a:p>
          <a:p>
            <a:r>
              <a:rPr lang="en-US" dirty="0" smtClean="0"/>
              <a:t>----Query</a:t>
            </a:r>
            <a:r>
              <a:rPr lang="en-US" baseline="0" dirty="0" smtClean="0"/>
              <a:t> result------------------------------------</a:t>
            </a:r>
          </a:p>
          <a:p>
            <a:endParaRPr lang="en-US" baseline="0" dirty="0" smtClean="0"/>
          </a:p>
          <a:p>
            <a:pPr marL="6350" indent="0" defTabSz="225425">
              <a:spcBef>
                <a:spcPts val="0"/>
              </a:spcBef>
              <a:spcAft>
                <a:spcPts val="0"/>
              </a:spcAft>
              <a:buNone/>
            </a:pPr>
            <a:r>
              <a:rPr lang="en-US" dirty="0" smtClean="0"/>
              <a:t> </a:t>
            </a:r>
            <a:r>
              <a:rPr lang="en-US" dirty="0" err="1" smtClean="0"/>
              <a:t>facet_pivot</a:t>
            </a:r>
            <a:endParaRPr lang="en-US" dirty="0" smtClean="0"/>
          </a:p>
          <a:p>
            <a:pPr marL="6350" indent="0" defTabSz="225425">
              <a:spcBef>
                <a:spcPts val="0"/>
              </a:spcBef>
              <a:spcAft>
                <a:spcPts val="0"/>
              </a:spcAft>
              <a:buNone/>
            </a:pPr>
            <a:r>
              <a:rPr lang="en-US" dirty="0" smtClean="0"/>
              <a:t>-------------------------------------------- ...</a:t>
            </a:r>
          </a:p>
          <a:p>
            <a:pPr marL="6350" indent="0" defTabSz="225425">
              <a:spcBef>
                <a:spcPts val="0"/>
              </a:spcBef>
              <a:spcAft>
                <a:spcPts val="0"/>
              </a:spcAft>
              <a:buNone/>
            </a:pPr>
            <a:r>
              <a:rPr lang="en-US" dirty="0" smtClean="0"/>
              <a:t>   {</a:t>
            </a:r>
          </a:p>
          <a:p>
            <a:pPr marL="6350" indent="0" defTabSz="225425">
              <a:spcBef>
                <a:spcPts val="0"/>
              </a:spcBef>
              <a:spcAft>
                <a:spcPts val="0"/>
              </a:spcAft>
              <a:buNone/>
            </a:pPr>
            <a:r>
              <a:rPr lang="en-US" dirty="0" smtClean="0"/>
              <a:t>   "col3,col4" :</a:t>
            </a:r>
          </a:p>
          <a:p>
            <a:pPr marL="6350" indent="0" defTabSz="225425">
              <a:spcBef>
                <a:spcPts val="0"/>
              </a:spcBef>
              <a:spcAft>
                <a:spcPts val="0"/>
              </a:spcAft>
              <a:buNone/>
            </a:pPr>
            <a:r>
              <a:rPr lang="en-US" dirty="0" smtClean="0"/>
              <a:t>      [</a:t>
            </a:r>
          </a:p>
          <a:p>
            <a:pPr marL="6350" indent="0" defTabSz="225425">
              <a:spcBef>
                <a:spcPts val="0"/>
              </a:spcBef>
              <a:spcAft>
                <a:spcPts val="0"/>
              </a:spcAft>
              <a:buNone/>
            </a:pPr>
            <a:r>
              <a:rPr lang="en-US" dirty="0" smtClean="0"/>
              <a:t>      {</a:t>
            </a:r>
          </a:p>
          <a:p>
            <a:pPr marL="6350" indent="0" defTabSz="225425">
              <a:spcBef>
                <a:spcPts val="0"/>
              </a:spcBef>
              <a:spcAft>
                <a:spcPts val="0"/>
              </a:spcAft>
              <a:buNone/>
            </a:pPr>
            <a:r>
              <a:rPr lang="en-US" dirty="0" smtClean="0"/>
              <a:t>      "field" : "col3",</a:t>
            </a:r>
          </a:p>
          <a:p>
            <a:pPr marL="6350" indent="0" defTabSz="225425">
              <a:spcBef>
                <a:spcPts val="0"/>
              </a:spcBef>
              <a:spcAft>
                <a:spcPts val="0"/>
              </a:spcAft>
              <a:buNone/>
            </a:pPr>
            <a:r>
              <a:rPr lang="en-US" dirty="0" smtClean="0"/>
              <a:t>      "value" : 1,</a:t>
            </a:r>
          </a:p>
          <a:p>
            <a:pPr marL="6350" indent="0" defTabSz="225425">
              <a:spcBef>
                <a:spcPts val="0"/>
              </a:spcBef>
              <a:spcAft>
                <a:spcPts val="0"/>
              </a:spcAft>
              <a:buNone/>
            </a:pPr>
            <a:r>
              <a:rPr lang="en-US" dirty="0" smtClean="0"/>
              <a:t>      "count" : 3,</a:t>
            </a:r>
          </a:p>
          <a:p>
            <a:pPr marL="6350" indent="0" defTabSz="225425">
              <a:spcBef>
                <a:spcPts val="0"/>
              </a:spcBef>
              <a:spcAft>
                <a:spcPts val="0"/>
              </a:spcAft>
              <a:buNone/>
            </a:pPr>
            <a:r>
              <a:rPr lang="en-US" dirty="0" smtClean="0"/>
              <a:t>      "pivot" :</a:t>
            </a:r>
          </a:p>
          <a:p>
            <a:pPr marL="6350" indent="0" defTabSz="225425">
              <a:spcBef>
                <a:spcPts val="0"/>
              </a:spcBef>
              <a:spcAft>
                <a:spcPts val="0"/>
              </a:spcAft>
              <a:buNone/>
            </a:pPr>
            <a:r>
              <a:rPr lang="en-US" dirty="0" smtClean="0"/>
              <a:t>         [</a:t>
            </a:r>
          </a:p>
          <a:p>
            <a:pPr marL="6350" indent="0" defTabSz="225425">
              <a:spcBef>
                <a:spcPts val="0"/>
              </a:spcBef>
              <a:spcAft>
                <a:spcPts val="0"/>
              </a:spcAft>
              <a:buNone/>
            </a:pPr>
            <a:r>
              <a:rPr lang="en-US" dirty="0" smtClean="0"/>
              <a:t>         {</a:t>
            </a:r>
          </a:p>
          <a:p>
            <a:pPr marL="6350" indent="0" defTabSz="225425">
              <a:spcBef>
                <a:spcPts val="0"/>
              </a:spcBef>
              <a:spcAft>
                <a:spcPts val="0"/>
              </a:spcAft>
              <a:buNone/>
            </a:pPr>
            <a:r>
              <a:rPr lang="en-US" dirty="0" smtClean="0"/>
              <a:t>         "field" : "col4",</a:t>
            </a:r>
          </a:p>
          <a:p>
            <a:pPr marL="6350" indent="0" defTabSz="225425">
              <a:spcBef>
                <a:spcPts val="0"/>
              </a:spcBef>
              <a:spcAft>
                <a:spcPts val="0"/>
              </a:spcAft>
              <a:buNone/>
            </a:pPr>
            <a:r>
              <a:rPr lang="en-US" dirty="0" smtClean="0"/>
              <a:t>         "value" : 2,</a:t>
            </a:r>
          </a:p>
          <a:p>
            <a:pPr marL="6350" indent="0" defTabSz="225425">
              <a:spcBef>
                <a:spcPts val="0"/>
              </a:spcBef>
              <a:spcAft>
                <a:spcPts val="0"/>
              </a:spcAft>
              <a:buNone/>
            </a:pPr>
            <a:r>
              <a:rPr lang="en-US" dirty="0" smtClean="0"/>
              <a:t>         "count" : 1</a:t>
            </a:r>
          </a:p>
          <a:p>
            <a:pPr marL="6350" indent="0" defTabSz="225425">
              <a:spcBef>
                <a:spcPts val="0"/>
              </a:spcBef>
              <a:spcAft>
                <a:spcPts val="0"/>
              </a:spcAft>
              <a:buNone/>
            </a:pPr>
            <a:r>
              <a:rPr lang="en-US" dirty="0" smtClean="0"/>
              <a:t>         },</a:t>
            </a:r>
          </a:p>
          <a:p>
            <a:pPr marL="6350" indent="0" defTabSz="225425">
              <a:spcBef>
                <a:spcPts val="0"/>
              </a:spcBef>
              <a:spcAft>
                <a:spcPts val="0"/>
              </a:spcAft>
              <a:buNone/>
            </a:pPr>
            <a:r>
              <a:rPr lang="en-US" dirty="0" smtClean="0"/>
              <a:t>         {</a:t>
            </a:r>
          </a:p>
          <a:p>
            <a:pPr marL="6350" indent="0" defTabSz="225425">
              <a:spcBef>
                <a:spcPts val="0"/>
              </a:spcBef>
              <a:spcAft>
                <a:spcPts val="0"/>
              </a:spcAft>
              <a:buNone/>
            </a:pPr>
            <a:r>
              <a:rPr lang="en-US" dirty="0" smtClean="0"/>
              <a:t>         "field" : "col4",</a:t>
            </a:r>
          </a:p>
          <a:p>
            <a:pPr marL="6350" indent="0" defTabSz="225425">
              <a:spcBef>
                <a:spcPts val="0"/>
              </a:spcBef>
              <a:spcAft>
                <a:spcPts val="0"/>
              </a:spcAft>
              <a:buNone/>
            </a:pPr>
            <a:r>
              <a:rPr lang="en-US" dirty="0" smtClean="0"/>
              <a:t>         "value" : 5,</a:t>
            </a:r>
          </a:p>
          <a:p>
            <a:pPr marL="6350" indent="0" defTabSz="225425">
              <a:spcBef>
                <a:spcPts val="0"/>
              </a:spcBef>
              <a:spcAft>
                <a:spcPts val="0"/>
              </a:spcAft>
              <a:buNone/>
            </a:pPr>
            <a:r>
              <a:rPr lang="en-US" dirty="0" smtClean="0"/>
              <a:t>         "count" : 1</a:t>
            </a:r>
          </a:p>
          <a:p>
            <a:pPr marL="6350" indent="0" defTabSz="225425">
              <a:spcBef>
                <a:spcPts val="0"/>
              </a:spcBef>
              <a:spcAft>
                <a:spcPts val="0"/>
              </a:spcAft>
              <a:buNone/>
            </a:pPr>
            <a:r>
              <a:rPr lang="en-US" dirty="0" smtClean="0"/>
              <a:t>         },</a:t>
            </a:r>
          </a:p>
          <a:p>
            <a:pPr marL="6350" indent="0" defTabSz="225425">
              <a:spcBef>
                <a:spcPts val="0"/>
              </a:spcBef>
              <a:spcAft>
                <a:spcPts val="0"/>
              </a:spcAft>
              <a:buNone/>
            </a:pPr>
            <a:r>
              <a:rPr lang="en-US" dirty="0" smtClean="0"/>
              <a:t>         {</a:t>
            </a:r>
          </a:p>
          <a:p>
            <a:pPr marL="6350" indent="0" defTabSz="225425">
              <a:spcBef>
                <a:spcPts val="0"/>
              </a:spcBef>
              <a:spcAft>
                <a:spcPts val="0"/>
              </a:spcAft>
              <a:buNone/>
            </a:pPr>
            <a:r>
              <a:rPr lang="en-US" dirty="0" smtClean="0"/>
              <a:t>         "field" : "col4",</a:t>
            </a:r>
          </a:p>
          <a:p>
            <a:pPr marL="6350" indent="0" defTabSz="225425">
              <a:spcBef>
                <a:spcPts val="0"/>
              </a:spcBef>
              <a:spcAft>
                <a:spcPts val="0"/>
              </a:spcAft>
              <a:buNone/>
            </a:pPr>
            <a:r>
              <a:rPr lang="en-US" dirty="0" smtClean="0"/>
              <a:t>         "value" : 6,</a:t>
            </a:r>
          </a:p>
          <a:p>
            <a:pPr marL="6350" indent="0" defTabSz="225425">
              <a:spcBef>
                <a:spcPts val="0"/>
              </a:spcBef>
              <a:spcAft>
                <a:spcPts val="0"/>
              </a:spcAft>
              <a:buNone/>
            </a:pPr>
            <a:r>
              <a:rPr lang="en-US" dirty="0" smtClean="0"/>
              <a:t>         "count" : 1</a:t>
            </a:r>
          </a:p>
          <a:p>
            <a:pPr marL="6350" indent="0" defTabSz="225425">
              <a:spcBef>
                <a:spcPts val="0"/>
              </a:spcBef>
              <a:spcAft>
                <a:spcPts val="0"/>
              </a:spcAft>
              <a:buNone/>
            </a:pPr>
            <a:r>
              <a:rPr lang="en-US" dirty="0" smtClean="0"/>
              <a:t>         }</a:t>
            </a:r>
          </a:p>
          <a:p>
            <a:pPr marL="6350" indent="0" defTabSz="225425">
              <a:spcBef>
                <a:spcPts val="0"/>
              </a:spcBef>
              <a:spcAft>
                <a:spcPts val="0"/>
              </a:spcAft>
              <a:buNone/>
            </a:pPr>
            <a:r>
              <a:rPr lang="en-US" dirty="0" smtClean="0"/>
              <a:t>         ]</a:t>
            </a:r>
          </a:p>
          <a:p>
            <a:pPr marL="6350" indent="0" defTabSz="225425">
              <a:spcBef>
                <a:spcPts val="0"/>
              </a:spcBef>
              <a:spcAft>
                <a:spcPts val="0"/>
              </a:spcAft>
              <a:buNone/>
            </a:pPr>
            <a:r>
              <a:rPr lang="en-US" dirty="0" smtClean="0"/>
              <a:t>      },</a:t>
            </a:r>
          </a:p>
          <a:p>
            <a:pPr marL="6350" indent="0" defTabSz="225425">
              <a:spcBef>
                <a:spcPts val="0"/>
              </a:spcBef>
              <a:spcAft>
                <a:spcPts val="0"/>
              </a:spcAft>
              <a:buNone/>
            </a:pPr>
            <a:r>
              <a:rPr lang="en-US" dirty="0" smtClean="0"/>
              <a:t>      {</a:t>
            </a:r>
          </a:p>
          <a:p>
            <a:pPr marL="6350" indent="0" defTabSz="225425">
              <a:spcBef>
                <a:spcPts val="0"/>
              </a:spcBef>
              <a:spcAft>
                <a:spcPts val="0"/>
              </a:spcAft>
              <a:buNone/>
            </a:pPr>
            <a:r>
              <a:rPr lang="en-US" dirty="0" smtClean="0"/>
              <a:t>      "field" : "col3",</a:t>
            </a:r>
          </a:p>
          <a:p>
            <a:pPr marL="6350" indent="0" defTabSz="225425">
              <a:spcBef>
                <a:spcPts val="0"/>
              </a:spcBef>
              <a:spcAft>
                <a:spcPts val="0"/>
              </a:spcAft>
              <a:buNone/>
            </a:pPr>
            <a:r>
              <a:rPr lang="en-US" dirty="0" smtClean="0"/>
              <a:t>      "value" : 3,</a:t>
            </a:r>
          </a:p>
          <a:p>
            <a:pPr marL="6350" indent="0" defTabSz="225425">
              <a:spcBef>
                <a:spcPts val="0"/>
              </a:spcBef>
              <a:spcAft>
                <a:spcPts val="0"/>
              </a:spcAft>
              <a:buNone/>
            </a:pPr>
            <a:r>
              <a:rPr lang="en-US" dirty="0" smtClean="0"/>
              <a:t>      "count" :1,</a:t>
            </a:r>
          </a:p>
          <a:p>
            <a:pPr marL="6350" indent="0" defTabSz="225425">
              <a:spcBef>
                <a:spcPts val="0"/>
              </a:spcBef>
              <a:spcAft>
                <a:spcPts val="0"/>
              </a:spcAft>
              <a:buNone/>
            </a:pPr>
            <a:r>
              <a:rPr lang="en-US" dirty="0" smtClean="0"/>
              <a:t>      "pivot" :</a:t>
            </a:r>
          </a:p>
          <a:p>
            <a:pPr marL="6350" indent="0" defTabSz="225425">
              <a:spcBef>
                <a:spcPts val="0"/>
              </a:spcBef>
              <a:spcAft>
                <a:spcPts val="0"/>
              </a:spcAft>
              <a:buNone/>
            </a:pPr>
            <a:r>
              <a:rPr lang="en-US" dirty="0" smtClean="0"/>
              <a:t>         [</a:t>
            </a:r>
          </a:p>
          <a:p>
            <a:pPr marL="6350" indent="0" defTabSz="225425">
              <a:spcBef>
                <a:spcPts val="0"/>
              </a:spcBef>
              <a:spcAft>
                <a:spcPts val="0"/>
              </a:spcAft>
              <a:buNone/>
            </a:pPr>
            <a:r>
              <a:rPr lang="en-US" dirty="0" smtClean="0"/>
              <a:t>         {</a:t>
            </a:r>
          </a:p>
          <a:p>
            <a:pPr marL="6350" indent="0" defTabSz="225425">
              <a:spcBef>
                <a:spcPts val="0"/>
              </a:spcBef>
              <a:spcAft>
                <a:spcPts val="0"/>
              </a:spcAft>
              <a:buNone/>
            </a:pPr>
            <a:r>
              <a:rPr lang="en-US" dirty="0" smtClean="0"/>
              <a:t>         "field" : "col4",</a:t>
            </a:r>
          </a:p>
          <a:p>
            <a:pPr marL="6350" indent="0" defTabSz="225425">
              <a:spcBef>
                <a:spcPts val="0"/>
              </a:spcBef>
              <a:spcAft>
                <a:spcPts val="0"/>
              </a:spcAft>
              <a:buNone/>
            </a:pPr>
            <a:r>
              <a:rPr lang="en-US" dirty="0" smtClean="0"/>
              <a:t>         "value" :4,</a:t>
            </a:r>
          </a:p>
          <a:p>
            <a:pPr marL="6350" indent="0" defTabSz="225425">
              <a:spcBef>
                <a:spcPts val="0"/>
              </a:spcBef>
              <a:spcAft>
                <a:spcPts val="0"/>
              </a:spcAft>
              <a:buNone/>
            </a:pPr>
            <a:r>
              <a:rPr lang="en-US" dirty="0" smtClean="0"/>
              <a:t>         "count" : 1</a:t>
            </a:r>
          </a:p>
          <a:p>
            <a:pPr marL="6350" indent="0" defTabSz="225425">
              <a:spcBef>
                <a:spcPts val="0"/>
              </a:spcBef>
              <a:spcAft>
                <a:spcPts val="0"/>
              </a:spcAft>
              <a:buNone/>
            </a:pPr>
            <a:r>
              <a:rPr lang="en-US" dirty="0" smtClean="0"/>
              <a:t>         }</a:t>
            </a:r>
          </a:p>
          <a:p>
            <a:pPr marL="6350" indent="0" defTabSz="225425">
              <a:spcBef>
                <a:spcPts val="0"/>
              </a:spcBef>
              <a:spcAft>
                <a:spcPts val="0"/>
              </a:spcAft>
              <a:buNone/>
            </a:pPr>
            <a:r>
              <a:rPr lang="en-US" dirty="0" smtClean="0"/>
              <a:t>         ]</a:t>
            </a:r>
          </a:p>
          <a:p>
            <a:pPr marL="6350" indent="0" defTabSz="225425">
              <a:spcBef>
                <a:spcPts val="0"/>
              </a:spcBef>
              <a:spcAft>
                <a:spcPts val="0"/>
              </a:spcAft>
              <a:buNone/>
            </a:pPr>
            <a:r>
              <a:rPr lang="en-US" dirty="0" smtClean="0"/>
              <a:t>      }</a:t>
            </a:r>
          </a:p>
          <a:p>
            <a:pPr marL="6350" indent="0" defTabSz="225425">
              <a:spcBef>
                <a:spcPts val="0"/>
              </a:spcBef>
              <a:spcAft>
                <a:spcPts val="0"/>
              </a:spcAft>
              <a:buNone/>
            </a:pPr>
            <a:r>
              <a:rPr lang="en-US" dirty="0" smtClean="0"/>
              <a:t>      ]</a:t>
            </a:r>
          </a:p>
          <a:p>
            <a:pPr marL="6350" indent="0" defTabSz="225425">
              <a:spcBef>
                <a:spcPts val="0"/>
              </a:spcBef>
              <a:spcAft>
                <a:spcPts val="0"/>
              </a:spcAft>
              <a:buNone/>
            </a:pPr>
            <a:r>
              <a:rPr lang="en-US" dirty="0" smtClean="0"/>
              <a:t>   }</a:t>
            </a:r>
          </a:p>
          <a:p>
            <a:endParaRPr lang="en-US" dirty="0"/>
          </a:p>
        </p:txBody>
      </p:sp>
    </p:spTree>
    <p:extLst>
      <p:ext uri="{BB962C8B-B14F-4D97-AF65-F5344CB8AC3E}">
        <p14:creationId xmlns:p14="http://schemas.microsoft.com/office/powerpoint/2010/main" val="3596735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Discuss whether each query is:</a:t>
            </a:r>
          </a:p>
          <a:p>
            <a:endParaRPr lang="en-US" dirty="0" smtClean="0"/>
          </a:p>
          <a:p>
            <a:pPr marL="330200" indent="-171450">
              <a:buFont typeface="Arial" pitchFamily="34" charset="0"/>
              <a:buChar char="•"/>
            </a:pPr>
            <a:r>
              <a:rPr lang="en-US" dirty="0" smtClean="0"/>
              <a:t>Core, Search, other</a:t>
            </a:r>
          </a:p>
          <a:p>
            <a:pPr marL="330200" indent="-171450">
              <a:buFont typeface="Arial" pitchFamily="34" charset="0"/>
              <a:buChar char="•"/>
            </a:pPr>
            <a:r>
              <a:rPr lang="en-US" dirty="0" smtClean="0"/>
              <a:t>What Field type attributes or field attributes may be required</a:t>
            </a:r>
          </a:p>
          <a:p>
            <a:pPr marL="330200" indent="-171450">
              <a:buFont typeface="Arial" pitchFamily="34" charset="0"/>
              <a:buChar char="•"/>
            </a:pPr>
            <a:r>
              <a:rPr lang="en-US" dirty="0" smtClean="0"/>
              <a:t>What other DSE Search objects may be required</a:t>
            </a:r>
          </a:p>
          <a:p>
            <a:pPr marL="158750" indent="0">
              <a:buFont typeface="Arial" pitchFamily="34" charset="0"/>
              <a:buNone/>
            </a:pPr>
            <a:endParaRPr lang="en-US" dirty="0" smtClean="0"/>
          </a:p>
          <a:p>
            <a:pPr marL="330200" indent="-171450">
              <a:buFont typeface="Arial" pitchFamily="34" charset="0"/>
              <a:buChar char="•"/>
            </a:pPr>
            <a:r>
              <a:rPr lang="en-US" dirty="0" smtClean="0"/>
              <a:t>What the CQL predicate is calling for</a:t>
            </a:r>
          </a:p>
          <a:p>
            <a:pPr marL="330200" indent="-171450">
              <a:buFont typeface="Arial" pitchFamily="34" charset="0"/>
              <a:buChar char="•"/>
            </a:pPr>
            <a:endParaRPr lang="en-US" dirty="0" smtClean="0"/>
          </a:p>
          <a:p>
            <a:pPr marL="33020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What is the default DSE Search LIMIT ?</a:t>
            </a:r>
          </a:p>
          <a:p>
            <a:pPr marL="330200" indent="-171450">
              <a:buFont typeface="Arial" pitchFamily="34" charset="0"/>
              <a:buChar char="•"/>
            </a:pPr>
            <a:endParaRPr lang="en-US" dirty="0" smtClean="0"/>
          </a:p>
          <a:p>
            <a:endParaRPr lang="en-US" dirty="0"/>
          </a:p>
        </p:txBody>
      </p:sp>
    </p:spTree>
    <p:extLst>
      <p:ext uri="{BB962C8B-B14F-4D97-AF65-F5344CB8AC3E}">
        <p14:creationId xmlns:p14="http://schemas.microsoft.com/office/powerpoint/2010/main" val="3155036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dirty="0" smtClean="0"/>
              <a:t>A</a:t>
            </a:r>
            <a:r>
              <a:rPr lang="en-US" baseline="0" dirty="0" smtClean="0"/>
              <a:t> “range facet” query, also called, bucketing.</a:t>
            </a:r>
          </a:p>
          <a:p>
            <a:pPr marL="330200" indent="-171450">
              <a:buFont typeface="Arial" pitchFamily="34" charset="0"/>
              <a:buChar char="•"/>
            </a:pPr>
            <a:r>
              <a:rPr lang="en-US" baseline="0" dirty="0" smtClean="0"/>
              <a:t>A use case might be free room notes per day per hotel, etcetera.</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Raw query results are pasted below.</a:t>
            </a:r>
            <a:endParaRPr lang="en-US" dirty="0" smtClean="0"/>
          </a:p>
          <a:p>
            <a:endParaRPr lang="en-US" dirty="0" smtClean="0"/>
          </a:p>
          <a:p>
            <a:endParaRPr lang="en-US" dirty="0" smtClean="0"/>
          </a:p>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----Query</a:t>
            </a:r>
            <a:r>
              <a:rPr lang="en-US" baseline="0" dirty="0" smtClean="0"/>
              <a:t> result------------------------------------</a:t>
            </a:r>
          </a:p>
          <a:p>
            <a:endParaRPr lang="en-US" dirty="0" smtClean="0"/>
          </a:p>
          <a:p>
            <a:pPr marL="6350" indent="0" defTabSz="225425">
              <a:spcBef>
                <a:spcPts val="0"/>
              </a:spcBef>
              <a:spcAft>
                <a:spcPts val="0"/>
              </a:spcAft>
              <a:buNone/>
            </a:pPr>
            <a:r>
              <a:rPr lang="en-US" dirty="0" smtClean="0"/>
              <a:t> </a:t>
            </a:r>
            <a:r>
              <a:rPr lang="en-US" dirty="0" err="1" smtClean="0"/>
              <a:t>facet_ranges</a:t>
            </a:r>
            <a:endParaRPr lang="en-US" dirty="0" smtClean="0"/>
          </a:p>
          <a:p>
            <a:pPr marL="6350" indent="0" defTabSz="225425">
              <a:spcBef>
                <a:spcPts val="0"/>
              </a:spcBef>
              <a:spcAft>
                <a:spcPts val="0"/>
              </a:spcAft>
              <a:buNone/>
            </a:pPr>
            <a:r>
              <a:rPr lang="en-US" dirty="0" smtClean="0"/>
              <a:t>-------------------------------------------- ...</a:t>
            </a:r>
          </a:p>
          <a:p>
            <a:pPr marL="6350" indent="0" defTabSz="225425">
              <a:spcBef>
                <a:spcPts val="0"/>
              </a:spcBef>
              <a:spcAft>
                <a:spcPts val="0"/>
              </a:spcAft>
              <a:buNone/>
            </a:pPr>
            <a:r>
              <a:rPr lang="en-US" dirty="0" smtClean="0"/>
              <a:t>   {</a:t>
            </a:r>
          </a:p>
          <a:p>
            <a:pPr marL="6350" indent="0" defTabSz="225425">
              <a:spcBef>
                <a:spcPts val="0"/>
              </a:spcBef>
              <a:spcAft>
                <a:spcPts val="0"/>
              </a:spcAft>
              <a:buNone/>
            </a:pPr>
            <a:r>
              <a:rPr lang="en-US" dirty="0" smtClean="0"/>
              <a:t>   "col3" :</a:t>
            </a:r>
          </a:p>
          <a:p>
            <a:pPr marL="6350" indent="0" defTabSz="225425">
              <a:spcBef>
                <a:spcPts val="0"/>
              </a:spcBef>
              <a:spcAft>
                <a:spcPts val="0"/>
              </a:spcAft>
              <a:buNone/>
            </a:pPr>
            <a:r>
              <a:rPr lang="en-US" dirty="0" smtClean="0"/>
              <a:t>      {</a:t>
            </a:r>
          </a:p>
          <a:p>
            <a:pPr marL="6350" indent="0" defTabSz="225425">
              <a:spcBef>
                <a:spcPts val="0"/>
              </a:spcBef>
              <a:spcAft>
                <a:spcPts val="0"/>
              </a:spcAft>
              <a:buNone/>
            </a:pPr>
            <a:r>
              <a:rPr lang="en-US" dirty="0" smtClean="0"/>
              <a:t>      "counts" :</a:t>
            </a:r>
          </a:p>
          <a:p>
            <a:pPr marL="6350" indent="0" defTabSz="225425">
              <a:spcBef>
                <a:spcPts val="0"/>
              </a:spcBef>
              <a:spcAft>
                <a:spcPts val="0"/>
              </a:spcAft>
              <a:buNone/>
            </a:pPr>
            <a:r>
              <a:rPr lang="en-US" dirty="0" smtClean="0"/>
              <a:t>         {</a:t>
            </a:r>
          </a:p>
          <a:p>
            <a:pPr marL="6350" indent="0" defTabSz="225425">
              <a:spcBef>
                <a:spcPts val="0"/>
              </a:spcBef>
              <a:spcAft>
                <a:spcPts val="0"/>
              </a:spcAft>
              <a:buNone/>
            </a:pPr>
            <a:r>
              <a:rPr lang="en-US" dirty="0" smtClean="0"/>
              <a:t>         "-10" : 0,</a:t>
            </a:r>
          </a:p>
          <a:p>
            <a:pPr marL="6350" indent="0" defTabSz="225425">
              <a:spcBef>
                <a:spcPts val="0"/>
              </a:spcBef>
              <a:spcAft>
                <a:spcPts val="0"/>
              </a:spcAft>
              <a:buNone/>
            </a:pPr>
            <a:r>
              <a:rPr lang="en-US" dirty="0" smtClean="0"/>
              <a:t>         "-8"  : 0,</a:t>
            </a:r>
          </a:p>
          <a:p>
            <a:pPr marL="6350" indent="0" defTabSz="225425">
              <a:spcBef>
                <a:spcPts val="0"/>
              </a:spcBef>
              <a:spcAft>
                <a:spcPts val="0"/>
              </a:spcAft>
              <a:buNone/>
            </a:pPr>
            <a:r>
              <a:rPr lang="en-US" dirty="0" smtClean="0"/>
              <a:t>         "-6"  : 0,</a:t>
            </a:r>
          </a:p>
          <a:p>
            <a:pPr marL="6350" indent="0" defTabSz="225425">
              <a:spcBef>
                <a:spcPts val="0"/>
              </a:spcBef>
              <a:spcAft>
                <a:spcPts val="0"/>
              </a:spcAft>
              <a:buNone/>
            </a:pPr>
            <a:r>
              <a:rPr lang="en-US" dirty="0" smtClean="0"/>
              <a:t>         "-4"  : 0,</a:t>
            </a:r>
          </a:p>
          <a:p>
            <a:pPr marL="6350" indent="0" defTabSz="225425">
              <a:spcBef>
                <a:spcPts val="0"/>
              </a:spcBef>
              <a:spcAft>
                <a:spcPts val="0"/>
              </a:spcAft>
              <a:buNone/>
            </a:pPr>
            <a:r>
              <a:rPr lang="en-US" dirty="0" smtClean="0"/>
              <a:t>         "-2"  : 0,</a:t>
            </a:r>
          </a:p>
          <a:p>
            <a:pPr marL="6350" indent="0" defTabSz="225425">
              <a:spcBef>
                <a:spcPts val="0"/>
              </a:spcBef>
              <a:spcAft>
                <a:spcPts val="0"/>
              </a:spcAft>
              <a:buNone/>
            </a:pPr>
            <a:r>
              <a:rPr lang="en-US" dirty="0" smtClean="0"/>
              <a:t>         "0"   : 3,</a:t>
            </a:r>
          </a:p>
          <a:p>
            <a:pPr marL="6350" indent="0" defTabSz="225425">
              <a:spcBef>
                <a:spcPts val="0"/>
              </a:spcBef>
              <a:spcAft>
                <a:spcPts val="0"/>
              </a:spcAft>
              <a:buNone/>
            </a:pPr>
            <a:r>
              <a:rPr lang="en-US" dirty="0" smtClean="0"/>
              <a:t>         "2"   : 1,</a:t>
            </a:r>
          </a:p>
          <a:p>
            <a:pPr marL="6350" indent="0" defTabSz="225425">
              <a:spcBef>
                <a:spcPts val="0"/>
              </a:spcBef>
              <a:spcAft>
                <a:spcPts val="0"/>
              </a:spcAft>
              <a:buNone/>
            </a:pPr>
            <a:r>
              <a:rPr lang="en-US" dirty="0" smtClean="0"/>
              <a:t>         "4"   : 0,</a:t>
            </a:r>
          </a:p>
          <a:p>
            <a:pPr marL="6350" indent="0" defTabSz="225425">
              <a:spcBef>
                <a:spcPts val="0"/>
              </a:spcBef>
              <a:spcAft>
                <a:spcPts val="0"/>
              </a:spcAft>
              <a:buNone/>
            </a:pPr>
            <a:r>
              <a:rPr lang="en-US" dirty="0" smtClean="0"/>
              <a:t>         "6"   : 0,</a:t>
            </a:r>
          </a:p>
          <a:p>
            <a:pPr marL="6350" indent="0" defTabSz="225425">
              <a:spcBef>
                <a:spcPts val="0"/>
              </a:spcBef>
              <a:spcAft>
                <a:spcPts val="0"/>
              </a:spcAft>
              <a:buNone/>
            </a:pPr>
            <a:r>
              <a:rPr lang="en-US" dirty="0" smtClean="0"/>
              <a:t>         "8"   : 0</a:t>
            </a:r>
          </a:p>
          <a:p>
            <a:pPr marL="6350" indent="0" defTabSz="225425">
              <a:spcBef>
                <a:spcPts val="0"/>
              </a:spcBef>
              <a:spcAft>
                <a:spcPts val="0"/>
              </a:spcAft>
              <a:buNone/>
            </a:pPr>
            <a:r>
              <a:rPr lang="en-US" dirty="0" smtClean="0"/>
              <a:t>         },</a:t>
            </a:r>
          </a:p>
          <a:p>
            <a:pPr marL="6350" indent="0" defTabSz="225425">
              <a:spcBef>
                <a:spcPts val="0"/>
              </a:spcBef>
              <a:spcAft>
                <a:spcPts val="0"/>
              </a:spcAft>
              <a:buNone/>
            </a:pPr>
            <a:r>
              <a:rPr lang="en-US" dirty="0" smtClean="0"/>
              <a:t>      "gap"    : 2,</a:t>
            </a:r>
          </a:p>
          <a:p>
            <a:pPr marL="6350" indent="0" defTabSz="225425">
              <a:spcBef>
                <a:spcPts val="0"/>
              </a:spcBef>
              <a:spcAft>
                <a:spcPts val="0"/>
              </a:spcAft>
              <a:buNone/>
            </a:pPr>
            <a:r>
              <a:rPr lang="en-US" dirty="0" smtClean="0"/>
              <a:t>      "start"  : -10,</a:t>
            </a:r>
          </a:p>
          <a:p>
            <a:pPr marL="6350" indent="0" defTabSz="225425">
              <a:spcBef>
                <a:spcPts val="0"/>
              </a:spcBef>
              <a:spcAft>
                <a:spcPts val="0"/>
              </a:spcAft>
              <a:buNone/>
            </a:pPr>
            <a:r>
              <a:rPr lang="en-US" dirty="0" smtClean="0"/>
              <a:t>      "end"    : 10</a:t>
            </a:r>
          </a:p>
          <a:p>
            <a:pPr marL="6350" indent="0" defTabSz="225425">
              <a:spcBef>
                <a:spcPts val="0"/>
              </a:spcBef>
              <a:spcAft>
                <a:spcPts val="0"/>
              </a:spcAft>
              <a:buNone/>
            </a:pPr>
            <a:r>
              <a:rPr lang="en-US" dirty="0" smtClean="0"/>
              <a:t>      }</a:t>
            </a:r>
          </a:p>
          <a:p>
            <a:pPr marL="6350" indent="0" defTabSz="225425">
              <a:spcBef>
                <a:spcPts val="0"/>
              </a:spcBef>
              <a:spcAft>
                <a:spcPts val="0"/>
              </a:spcAft>
              <a:buNone/>
            </a:pPr>
            <a:r>
              <a:rPr lang="en-US" dirty="0" smtClean="0"/>
              <a:t>   }</a:t>
            </a:r>
          </a:p>
          <a:p>
            <a:endParaRPr lang="en-US" dirty="0"/>
          </a:p>
        </p:txBody>
      </p:sp>
    </p:spTree>
    <p:extLst>
      <p:ext uri="{BB962C8B-B14F-4D97-AF65-F5344CB8AC3E}">
        <p14:creationId xmlns:p14="http://schemas.microsoft.com/office/powerpoint/2010/main" val="731466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dirty="0" smtClean="0"/>
              <a:t>Facets,</a:t>
            </a:r>
            <a:r>
              <a:rPr lang="en-US" baseline="0" dirty="0" smtClean="0"/>
              <a:t> and all previous topics are now complete.</a:t>
            </a:r>
          </a:p>
          <a:p>
            <a:pPr marL="330200" indent="-171450">
              <a:buFont typeface="Arial" pitchFamily="34" charset="0"/>
              <a:buChar char="•"/>
            </a:pPr>
            <a:r>
              <a:rPr lang="en-US" baseline="0" dirty="0" smtClean="0"/>
              <a:t>Moving into the topics of; other DSE Search query (switches), query parsers, and more.</a:t>
            </a:r>
            <a:endParaRPr lang="en-US" dirty="0" smtClean="0"/>
          </a:p>
          <a:p>
            <a:endParaRPr lang="en-US" dirty="0"/>
          </a:p>
        </p:txBody>
      </p:sp>
    </p:spTree>
    <p:extLst>
      <p:ext uri="{BB962C8B-B14F-4D97-AF65-F5344CB8AC3E}">
        <p14:creationId xmlns:p14="http://schemas.microsoft.com/office/powerpoint/2010/main" val="6173505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dirty="0" smtClean="0"/>
              <a:t>As</a:t>
            </a:r>
            <a:r>
              <a:rPr lang="en-US" baseline="0" dirty="0" smtClean="0"/>
              <a:t> listed above, there are run time controls that can be specified at query run time; timeout, how to optimize network traffic, other.</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Making given DSE Search query (node local), was beyond scope in a (how to write query syntax module). How and why to perform this action is covered in, capacity planning and tuning.  </a:t>
            </a:r>
            <a:endParaRPr lang="en-US" dirty="0" smtClean="0"/>
          </a:p>
          <a:p>
            <a:endParaRPr lang="en-US" dirty="0" smtClean="0"/>
          </a:p>
          <a:p>
            <a:endParaRPr lang="en-US" dirty="0" smtClean="0"/>
          </a:p>
          <a:p>
            <a:r>
              <a:rPr lang="en-US" dirty="0" smtClean="0"/>
              <a:t>Reference </a:t>
            </a:r>
            <a:r>
              <a:rPr lang="en-US" dirty="0" err="1" smtClean="0"/>
              <a:t>Urls</a:t>
            </a:r>
            <a:r>
              <a:rPr lang="en-US" dirty="0" smtClean="0"/>
              <a:t>:</a:t>
            </a:r>
          </a:p>
          <a:p>
            <a:pPr lvl="1"/>
            <a:r>
              <a:rPr lang="en-US" dirty="0" smtClean="0"/>
              <a:t>https://docs.datastax.com/en/dse/6.0/cql/cql/cql_using/search_index/siQuerySyntax.html#siQuerySyntax</a:t>
            </a:r>
          </a:p>
          <a:p>
            <a:pPr lvl="1"/>
            <a:r>
              <a:rPr lang="en-US" dirty="0" smtClean="0"/>
              <a:t>https://docs.datastax.com/en/dse/6.0/cql/cql/cql_using/search_index/siPKQuery.html</a:t>
            </a:r>
            <a:endParaRPr lang="en-US" dirty="0"/>
          </a:p>
        </p:txBody>
      </p:sp>
    </p:spTree>
    <p:extLst>
      <p:ext uri="{BB962C8B-B14F-4D97-AF65-F5344CB8AC3E}">
        <p14:creationId xmlns:p14="http://schemas.microsoft.com/office/powerpoint/2010/main" val="5132583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dirty="0" smtClean="0"/>
              <a:t>What</a:t>
            </a:r>
            <a:r>
              <a:rPr lang="en-US" baseline="0" dirty="0" smtClean="0"/>
              <a:t> entity receives and seeks to build a (query execution plan) for your submitted query; the query parser.</a:t>
            </a:r>
          </a:p>
          <a:p>
            <a:pPr marL="330200" indent="-171450">
              <a:buFont typeface="Arial" pitchFamily="34" charset="0"/>
              <a:buChar char="•"/>
            </a:pPr>
            <a:r>
              <a:rPr lang="en-US" baseline="0" dirty="0" smtClean="0"/>
              <a:t>The default query parser is titled, Stand Query Parser. Other parsers include; </a:t>
            </a:r>
            <a:r>
              <a:rPr lang="en-US" baseline="0" dirty="0" err="1" smtClean="0"/>
              <a:t>dismax</a:t>
            </a:r>
            <a:r>
              <a:rPr lang="en-US" baseline="0" dirty="0" smtClean="0"/>
              <a:t>, and </a:t>
            </a:r>
            <a:r>
              <a:rPr lang="en-US" baseline="0" dirty="0" err="1" smtClean="0"/>
              <a:t>edismax</a:t>
            </a:r>
            <a:r>
              <a:rPr lang="en-US" baseline="0" dirty="0" smtClean="0"/>
              <a:t>. There are others, and this functionality is pluggable/extensible (as is most of </a:t>
            </a:r>
            <a:r>
              <a:rPr lang="en-US" baseline="0" dirty="0" err="1" smtClean="0"/>
              <a:t>Solr</a:t>
            </a:r>
            <a:r>
              <a:rPr lang="en-US" baseline="0" dirty="0" smtClean="0"/>
              <a:t>).  </a:t>
            </a:r>
          </a:p>
          <a:p>
            <a:pPr marL="330200" indent="-171450">
              <a:buFont typeface="Arial" pitchFamily="34" charset="0"/>
              <a:buChar char="•"/>
            </a:pPr>
            <a:r>
              <a:rPr lang="en-US" baseline="0" dirty="0" smtClean="0"/>
              <a:t>The parser can affect scoring, (default) ANDs and ORs, and much, much more.</a:t>
            </a:r>
            <a:endParaRPr lang="en-US" dirty="0" smtClean="0"/>
          </a:p>
          <a:p>
            <a:endParaRPr lang="en-US" dirty="0" smtClean="0"/>
          </a:p>
          <a:p>
            <a:endParaRPr lang="en-US" dirty="0" smtClean="0"/>
          </a:p>
          <a:p>
            <a:r>
              <a:rPr lang="en-US" dirty="0" smtClean="0"/>
              <a:t>Reference </a:t>
            </a:r>
            <a:r>
              <a:rPr lang="en-US" dirty="0" err="1" smtClean="0"/>
              <a:t>Urls</a:t>
            </a:r>
            <a:r>
              <a:rPr lang="en-US" dirty="0" smtClean="0"/>
              <a:t>:</a:t>
            </a:r>
          </a:p>
          <a:p>
            <a:pPr lvl="1"/>
            <a:r>
              <a:rPr lang="en-US" dirty="0" smtClean="0"/>
              <a:t>https://lucene.apache.org/solr/guide/6_6/the-standard-query-parser.html</a:t>
            </a:r>
          </a:p>
          <a:p>
            <a:pPr lvl="1"/>
            <a:r>
              <a:rPr lang="en-US" dirty="0" smtClean="0"/>
              <a:t>https://lucene.apache.org/solr/guide/6_6/the-dismax-query-parser.html</a:t>
            </a:r>
          </a:p>
          <a:p>
            <a:pPr lvl="1"/>
            <a:r>
              <a:rPr lang="en-US" dirty="0" smtClean="0"/>
              <a:t>https://lucene.apache.org/solr/guide/6_6/the-extended-dismax-query-parser.html</a:t>
            </a:r>
          </a:p>
          <a:p>
            <a:pPr lvl="1"/>
            <a:r>
              <a:rPr lang="en-US" dirty="0" smtClean="0"/>
              <a:t>https://lucene.apache.org/solr/guide/6_6/other-parsers.html</a:t>
            </a:r>
            <a:endParaRPr lang="en-US" dirty="0"/>
          </a:p>
        </p:txBody>
      </p:sp>
    </p:spTree>
    <p:extLst>
      <p:ext uri="{BB962C8B-B14F-4D97-AF65-F5344CB8AC3E}">
        <p14:creationId xmlns:p14="http://schemas.microsoft.com/office/powerpoint/2010/main" val="25494839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dirty="0" smtClean="0"/>
              <a:t>Nearly</a:t>
            </a:r>
            <a:r>
              <a:rPr lang="en-US" baseline="0" dirty="0" smtClean="0"/>
              <a:t> every query we’ve presented thus far had a “query” single or set of predicates.</a:t>
            </a:r>
          </a:p>
          <a:p>
            <a:pPr marL="330200" indent="-171450">
              <a:buFont typeface="Arial" pitchFamily="34" charset="0"/>
              <a:buChar char="•"/>
            </a:pPr>
            <a:r>
              <a:rPr lang="en-US" baseline="0" dirty="0" smtClean="0"/>
              <a:t>A “filter query” follows a “</a:t>
            </a:r>
            <a:r>
              <a:rPr lang="en-US" baseline="0" dirty="0" err="1" smtClean="0"/>
              <a:t>query:q</a:t>
            </a:r>
            <a:r>
              <a:rPr lang="en-US" baseline="0" dirty="0" smtClean="0"/>
              <a:t>”, and applies further filters and processing to the result set.</a:t>
            </a:r>
          </a:p>
          <a:p>
            <a:pPr marL="330200" indent="-171450">
              <a:buFont typeface="Arial" pitchFamily="34" charset="0"/>
              <a:buChar char="•"/>
            </a:pPr>
            <a:r>
              <a:rPr lang="en-US" baseline="0" dirty="0" smtClean="0"/>
              <a:t>These filters may be chained, two or more.</a:t>
            </a:r>
          </a:p>
          <a:p>
            <a:pPr marL="330200" indent="-171450">
              <a:buFont typeface="Arial" pitchFamily="34" charset="0"/>
              <a:buChar char="•"/>
            </a:pPr>
            <a:r>
              <a:rPr lang="en-US" baseline="0" dirty="0" smtClean="0"/>
              <a:t>And, the presence of filter queries will automatically call to specifically cache the filter query result.</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The “score” is produced per row at query time; any (downstream) filter query activity does not affect the score per any row. This is a condition you can use to your advantage; score, then further restrict.</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A note from tech support; the most common out-of-memory new customers causer is by improper use (sizing, other) of filter queries.</a:t>
            </a:r>
            <a:endParaRPr lang="en-US" dirty="0" smtClean="0"/>
          </a:p>
          <a:p>
            <a:endParaRPr lang="en-US" dirty="0" smtClean="0"/>
          </a:p>
          <a:p>
            <a:r>
              <a:rPr lang="en-US" dirty="0" smtClean="0"/>
              <a:t>Reference </a:t>
            </a:r>
            <a:r>
              <a:rPr lang="en-US" dirty="0" err="1" smtClean="0"/>
              <a:t>Urls</a:t>
            </a:r>
            <a:r>
              <a:rPr lang="en-US" dirty="0" smtClean="0"/>
              <a:t>:</a:t>
            </a:r>
          </a:p>
          <a:p>
            <a:pPr lvl="1"/>
            <a:r>
              <a:rPr lang="en-US" dirty="0" smtClean="0"/>
              <a:t>https://wiki.apache.org/solr/CommonQueryParameters#fq</a:t>
            </a:r>
            <a:endParaRPr lang="en-US" dirty="0"/>
          </a:p>
        </p:txBody>
      </p:sp>
    </p:spTree>
    <p:extLst>
      <p:ext uri="{BB962C8B-B14F-4D97-AF65-F5344CB8AC3E}">
        <p14:creationId xmlns:p14="http://schemas.microsoft.com/office/powerpoint/2010/main" val="5434862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Regarding the above:</a:t>
            </a:r>
          </a:p>
          <a:p>
            <a:endParaRPr lang="en-US" dirty="0" smtClean="0"/>
          </a:p>
          <a:p>
            <a:pPr marL="330200" indent="-171450">
              <a:buFont typeface="Arial" pitchFamily="34" charset="0"/>
              <a:buChar char="•"/>
            </a:pPr>
            <a:r>
              <a:rPr lang="en-US" dirty="0" smtClean="0"/>
              <a:t>A</a:t>
            </a:r>
            <a:r>
              <a:rPr lang="en-US" baseline="0" dirty="0" smtClean="0"/>
              <a:t> sample filter query above; although, these example does not demonstrate the need for a filter query. </a:t>
            </a:r>
            <a:r>
              <a:rPr lang="en-US" baseline="0" dirty="0" err="1" smtClean="0"/>
              <a:t>Thequery</a:t>
            </a:r>
            <a:r>
              <a:rPr lang="en-US" baseline="0" dirty="0" smtClean="0"/>
              <a:t> could just as easily been served via alone “</a:t>
            </a:r>
            <a:r>
              <a:rPr lang="en-US" baseline="0" dirty="0" err="1" smtClean="0"/>
              <a:t>q:query</a:t>
            </a:r>
            <a:r>
              <a:rPr lang="en-US" baseline="0" dirty="0" smtClean="0"/>
              <a:t>” </a:t>
            </a:r>
            <a:r>
              <a:rPr lang="en-US" baseline="0" dirty="0" err="1" smtClean="0"/>
              <a:t>sert</a:t>
            </a:r>
            <a:r>
              <a:rPr lang="en-US" baseline="0" dirty="0" smtClean="0"/>
              <a:t> of predicates.</a:t>
            </a:r>
            <a:endParaRPr lang="en-US" dirty="0" smtClean="0"/>
          </a:p>
          <a:p>
            <a:endParaRPr lang="en-US" dirty="0"/>
          </a:p>
        </p:txBody>
      </p:sp>
    </p:spTree>
    <p:extLst>
      <p:ext uri="{BB962C8B-B14F-4D97-AF65-F5344CB8AC3E}">
        <p14:creationId xmlns:p14="http://schemas.microsoft.com/office/powerpoint/2010/main" val="5641852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page marks the end of this section; DSE Search query syntax.</a:t>
            </a:r>
          </a:p>
          <a:p>
            <a:endParaRPr lang="en-US" dirty="0"/>
          </a:p>
        </p:txBody>
      </p:sp>
    </p:spTree>
    <p:extLst>
      <p:ext uri="{BB962C8B-B14F-4D97-AF65-F5344CB8AC3E}">
        <p14:creationId xmlns:p14="http://schemas.microsoft.com/office/powerpoint/2010/main" val="22082196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page marks the end of this module.</a:t>
            </a:r>
          </a:p>
          <a:p>
            <a:endParaRPr lang="en-US" dirty="0"/>
          </a:p>
        </p:txBody>
      </p:sp>
    </p:spTree>
    <p:extLst>
      <p:ext uri="{BB962C8B-B14F-4D97-AF65-F5344CB8AC3E}">
        <p14:creationId xmlns:p14="http://schemas.microsoft.com/office/powerpoint/2010/main" val="3564109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remaining content may be read “extra credit”, as time allows.</a:t>
            </a:r>
            <a:endParaRPr lang="en-US" dirty="0" smtClean="0"/>
          </a:p>
          <a:p>
            <a:endParaRPr lang="en-US" dirty="0"/>
          </a:p>
        </p:txBody>
      </p:sp>
    </p:spTree>
    <p:extLst>
      <p:ext uri="{BB962C8B-B14F-4D97-AF65-F5344CB8AC3E}">
        <p14:creationId xmlns:p14="http://schemas.microsoft.com/office/powerpoint/2010/main" val="736706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The Standard </a:t>
            </a:r>
            <a:r>
              <a:rPr lang="en-US" dirty="0" err="1" smtClean="0"/>
              <a:t>Solr</a:t>
            </a:r>
            <a:r>
              <a:rPr lang="en-US" dirty="0" smtClean="0"/>
              <a:t> Query Parser has three parameters it accepts:</a:t>
            </a:r>
          </a:p>
          <a:p>
            <a:endParaRPr lang="en-US" dirty="0" smtClean="0"/>
          </a:p>
          <a:p>
            <a:pPr marL="330200" indent="-171450">
              <a:buFont typeface="Arial" pitchFamily="34" charset="0"/>
              <a:buChar char="•"/>
            </a:pPr>
            <a:r>
              <a:rPr lang="en-US" dirty="0" smtClean="0"/>
              <a:t>“q” is required, and is a parameter we have used throughout.</a:t>
            </a:r>
          </a:p>
          <a:p>
            <a:pPr marL="330200" indent="-171450">
              <a:buFont typeface="Arial" pitchFamily="34" charset="0"/>
              <a:buChar char="•"/>
            </a:pPr>
            <a:r>
              <a:rPr lang="en-US" dirty="0" smtClean="0"/>
              <a:t>“</a:t>
            </a:r>
            <a:r>
              <a:rPr lang="en-US" dirty="0" err="1" smtClean="0"/>
              <a:t>df</a:t>
            </a:r>
            <a:r>
              <a:rPr lang="en-US" dirty="0" smtClean="0"/>
              <a:t>” can specify a query time default field.</a:t>
            </a:r>
          </a:p>
          <a:p>
            <a:pPr marL="330200" indent="-171450">
              <a:buFont typeface="Arial" pitchFamily="34" charset="0"/>
              <a:buChar char="•"/>
            </a:pPr>
            <a:r>
              <a:rPr lang="en-US" dirty="0" smtClean="0"/>
              <a:t>“</a:t>
            </a:r>
            <a:r>
              <a:rPr lang="en-US" dirty="0" err="1" smtClean="0"/>
              <a:t>q.op</a:t>
            </a:r>
            <a:r>
              <a:rPr lang="en-US" dirty="0" smtClean="0"/>
              <a:t>” can change</a:t>
            </a:r>
            <a:r>
              <a:rPr lang="en-US" baseline="0" dirty="0" smtClean="0"/>
              <a:t> the default AND|OR” </a:t>
            </a:r>
            <a:r>
              <a:rPr lang="en-US" baseline="0" dirty="0" err="1" smtClean="0"/>
              <a:t>boolean</a:t>
            </a:r>
            <a:r>
              <a:rPr lang="en-US" baseline="0" dirty="0" smtClean="0"/>
              <a:t> condition.</a:t>
            </a:r>
          </a:p>
          <a:p>
            <a:pPr marL="158750" indent="0">
              <a:buFont typeface="Arial" pitchFamily="34" charset="0"/>
              <a:buNone/>
            </a:pPr>
            <a:endParaRPr lang="en-US" baseline="0" dirty="0" smtClean="0"/>
          </a:p>
          <a:p>
            <a:pPr marL="158750" indent="0">
              <a:buFont typeface="Arial" pitchFamily="34" charset="0"/>
              <a:buNone/>
            </a:pPr>
            <a:r>
              <a:rPr lang="en-US" baseline="0" dirty="0" smtClean="0"/>
              <a:t>Reference </a:t>
            </a:r>
            <a:r>
              <a:rPr lang="en-US" baseline="0" dirty="0" err="1" smtClean="0"/>
              <a:t>Urls</a:t>
            </a:r>
            <a:r>
              <a:rPr lang="en-US" baseline="0" dirty="0" smtClean="0"/>
              <a:t>:</a:t>
            </a:r>
          </a:p>
          <a:p>
            <a:pPr marL="457200" lvl="1" indent="0">
              <a:buFont typeface="Arial" pitchFamily="34" charset="0"/>
              <a:buNone/>
            </a:pPr>
            <a:r>
              <a:rPr lang="en-US" dirty="0" smtClean="0"/>
              <a:t>https://lucene.apache.org/solr/guide/6_6/the-standard-query-parser.html</a:t>
            </a:r>
            <a:endParaRPr lang="en-US" dirty="0"/>
          </a:p>
        </p:txBody>
      </p:sp>
    </p:spTree>
    <p:extLst>
      <p:ext uri="{BB962C8B-B14F-4D97-AF65-F5344CB8AC3E}">
        <p14:creationId xmlns:p14="http://schemas.microsoft.com/office/powerpoint/2010/main" val="2761497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Discuss whether each query is:</a:t>
            </a:r>
          </a:p>
          <a:p>
            <a:endParaRPr lang="en-US" dirty="0" smtClean="0"/>
          </a:p>
          <a:p>
            <a:pPr marL="330200" indent="-171450">
              <a:buFont typeface="Arial" pitchFamily="34" charset="0"/>
              <a:buChar char="•"/>
            </a:pPr>
            <a:r>
              <a:rPr lang="en-US" dirty="0" smtClean="0"/>
              <a:t>Core, Search, other</a:t>
            </a:r>
          </a:p>
          <a:p>
            <a:pPr marL="330200" indent="-171450">
              <a:buFont typeface="Arial" pitchFamily="34" charset="0"/>
              <a:buChar char="•"/>
            </a:pPr>
            <a:r>
              <a:rPr lang="en-US" dirty="0" smtClean="0"/>
              <a:t>What Field type attributes or field attributes may be required</a:t>
            </a:r>
          </a:p>
          <a:p>
            <a:pPr marL="330200" indent="-171450">
              <a:buFont typeface="Arial" pitchFamily="34" charset="0"/>
              <a:buChar char="•"/>
            </a:pPr>
            <a:r>
              <a:rPr lang="en-US" dirty="0" smtClean="0"/>
              <a:t>What other DSE Search objects may be required</a:t>
            </a:r>
          </a:p>
          <a:p>
            <a:pPr marL="330200" indent="-171450">
              <a:buFont typeface="Arial" pitchFamily="34" charset="0"/>
              <a:buChar char="•"/>
            </a:pPr>
            <a:endParaRPr lang="en-US" dirty="0" smtClean="0"/>
          </a:p>
          <a:p>
            <a:pPr marL="330200" indent="-171450">
              <a:buFont typeface="Arial" pitchFamily="34" charset="0"/>
              <a:buChar char="•"/>
            </a:pPr>
            <a:r>
              <a:rPr lang="en-US" dirty="0" smtClean="0"/>
              <a:t>What the CQL predicate is calling for </a:t>
            </a:r>
          </a:p>
          <a:p>
            <a:pPr marL="158750" indent="0">
              <a:buFont typeface="Arial" pitchFamily="34" charset="0"/>
              <a:buNone/>
            </a:pPr>
            <a:endParaRPr lang="en-US" dirty="0" smtClean="0"/>
          </a:p>
        </p:txBody>
      </p:sp>
    </p:spTree>
    <p:extLst>
      <p:ext uri="{BB962C8B-B14F-4D97-AF65-F5344CB8AC3E}">
        <p14:creationId xmlns:p14="http://schemas.microsoft.com/office/powerpoint/2010/main" val="3135935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The Standard </a:t>
            </a:r>
            <a:r>
              <a:rPr lang="en-US" dirty="0" err="1" smtClean="0"/>
              <a:t>Solr</a:t>
            </a:r>
            <a:r>
              <a:rPr lang="en-US" dirty="0" smtClean="0"/>
              <a:t> Query Parser has three parameters it accepts:</a:t>
            </a:r>
          </a:p>
          <a:p>
            <a:endParaRPr lang="en-US" dirty="0" smtClean="0"/>
          </a:p>
          <a:p>
            <a:pPr marL="330200" indent="-171450">
              <a:buFont typeface="Arial" pitchFamily="34" charset="0"/>
              <a:buChar char="•"/>
            </a:pPr>
            <a:r>
              <a:rPr lang="en-US" dirty="0" smtClean="0"/>
              <a:t>“q” is required, and is a parameter we have used throughout.</a:t>
            </a:r>
          </a:p>
          <a:p>
            <a:pPr marL="330200" indent="-171450">
              <a:buFont typeface="Arial" pitchFamily="34" charset="0"/>
              <a:buChar char="•"/>
            </a:pPr>
            <a:r>
              <a:rPr lang="en-US" dirty="0" smtClean="0"/>
              <a:t>“</a:t>
            </a:r>
            <a:r>
              <a:rPr lang="en-US" dirty="0" err="1" smtClean="0"/>
              <a:t>df</a:t>
            </a:r>
            <a:r>
              <a:rPr lang="en-US" dirty="0" smtClean="0"/>
              <a:t>” can specify a query time default field.</a:t>
            </a:r>
          </a:p>
          <a:p>
            <a:pPr marL="330200" indent="-171450">
              <a:buFont typeface="Arial" pitchFamily="34" charset="0"/>
              <a:buChar char="•"/>
            </a:pPr>
            <a:r>
              <a:rPr lang="en-US" dirty="0" smtClean="0"/>
              <a:t>“</a:t>
            </a:r>
            <a:r>
              <a:rPr lang="en-US" dirty="0" err="1" smtClean="0"/>
              <a:t>q.op</a:t>
            </a:r>
            <a:r>
              <a:rPr lang="en-US" dirty="0" smtClean="0"/>
              <a:t>” can change</a:t>
            </a:r>
            <a:r>
              <a:rPr lang="en-US" baseline="0" dirty="0" smtClean="0"/>
              <a:t> the default AND|OR” </a:t>
            </a:r>
            <a:r>
              <a:rPr lang="en-US" baseline="0" dirty="0" err="1" smtClean="0"/>
              <a:t>boolean</a:t>
            </a:r>
            <a:r>
              <a:rPr lang="en-US" baseline="0" dirty="0" smtClean="0"/>
              <a:t> condition.</a:t>
            </a:r>
            <a:endParaRPr lang="en-US" dirty="0" smtClean="0"/>
          </a:p>
          <a:p>
            <a:pPr marL="158750" indent="0">
              <a:buFont typeface="Arial" pitchFamily="34" charset="0"/>
              <a:buNone/>
            </a:pPr>
            <a:endParaRPr lang="en-US" baseline="0" dirty="0" smtClean="0"/>
          </a:p>
          <a:p>
            <a:pPr marL="158750" indent="0">
              <a:buFont typeface="Arial" pitchFamily="34" charset="0"/>
              <a:buNone/>
            </a:pPr>
            <a:r>
              <a:rPr lang="en-US" baseline="0" dirty="0" smtClean="0"/>
              <a:t>Reference </a:t>
            </a:r>
            <a:r>
              <a:rPr lang="en-US" baseline="0" dirty="0" err="1" smtClean="0"/>
              <a:t>Urls</a:t>
            </a:r>
            <a:r>
              <a:rPr lang="en-US" baseline="0" dirty="0" smtClean="0"/>
              <a:t>:</a:t>
            </a:r>
          </a:p>
          <a:p>
            <a:pPr marL="457200" lvl="1" indent="0">
              <a:buFont typeface="Arial" pitchFamily="34" charset="0"/>
              <a:buNone/>
            </a:pPr>
            <a:r>
              <a:rPr lang="en-US" dirty="0" smtClean="0"/>
              <a:t>https://lucene.apache.org/solr/guide/6_6/the-standard-query-parser.html</a:t>
            </a:r>
          </a:p>
          <a:p>
            <a:endParaRPr lang="en-US" dirty="0"/>
          </a:p>
        </p:txBody>
      </p:sp>
    </p:spTree>
    <p:extLst>
      <p:ext uri="{BB962C8B-B14F-4D97-AF65-F5344CB8AC3E}">
        <p14:creationId xmlns:p14="http://schemas.microsoft.com/office/powerpoint/2010/main" val="2613272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The Standard </a:t>
            </a:r>
            <a:r>
              <a:rPr lang="en-US" dirty="0" err="1" smtClean="0"/>
              <a:t>Solr</a:t>
            </a:r>
            <a:r>
              <a:rPr lang="en-US" dirty="0" smtClean="0"/>
              <a:t> Query Parser has three parameters it accepts:</a:t>
            </a:r>
          </a:p>
          <a:p>
            <a:endParaRPr lang="en-US" dirty="0" smtClean="0"/>
          </a:p>
          <a:p>
            <a:pPr marL="330200" indent="-171450">
              <a:buFont typeface="Arial" pitchFamily="34" charset="0"/>
              <a:buChar char="•"/>
            </a:pPr>
            <a:r>
              <a:rPr lang="en-US" dirty="0" smtClean="0"/>
              <a:t>“q” is required, and is a parameter we have used throughout.</a:t>
            </a:r>
          </a:p>
          <a:p>
            <a:pPr marL="330200" indent="-171450">
              <a:buFont typeface="Arial" pitchFamily="34" charset="0"/>
              <a:buChar char="•"/>
            </a:pPr>
            <a:r>
              <a:rPr lang="en-US" dirty="0" smtClean="0"/>
              <a:t>“</a:t>
            </a:r>
            <a:r>
              <a:rPr lang="en-US" dirty="0" err="1" smtClean="0"/>
              <a:t>df</a:t>
            </a:r>
            <a:r>
              <a:rPr lang="en-US" dirty="0" smtClean="0"/>
              <a:t>” can specify a query time default field.</a:t>
            </a:r>
          </a:p>
          <a:p>
            <a:pPr marL="330200" indent="-171450">
              <a:buFont typeface="Arial" pitchFamily="34" charset="0"/>
              <a:buChar char="•"/>
            </a:pPr>
            <a:r>
              <a:rPr lang="en-US" dirty="0" smtClean="0"/>
              <a:t>“</a:t>
            </a:r>
            <a:r>
              <a:rPr lang="en-US" dirty="0" err="1" smtClean="0"/>
              <a:t>q.op</a:t>
            </a:r>
            <a:r>
              <a:rPr lang="en-US" dirty="0" smtClean="0"/>
              <a:t>” can change</a:t>
            </a:r>
            <a:r>
              <a:rPr lang="en-US" baseline="0" dirty="0" smtClean="0"/>
              <a:t> the default AND|OR” </a:t>
            </a:r>
            <a:r>
              <a:rPr lang="en-US" baseline="0" dirty="0" err="1" smtClean="0"/>
              <a:t>boolean</a:t>
            </a:r>
            <a:r>
              <a:rPr lang="en-US" baseline="0" dirty="0" smtClean="0"/>
              <a:t> condition.</a:t>
            </a:r>
            <a:endParaRPr lang="en-US" dirty="0" smtClean="0"/>
          </a:p>
          <a:p>
            <a:pPr marL="158750" indent="0">
              <a:buFont typeface="Arial" pitchFamily="34" charset="0"/>
              <a:buNone/>
            </a:pPr>
            <a:endParaRPr lang="en-US" baseline="0" dirty="0" smtClean="0"/>
          </a:p>
          <a:p>
            <a:pPr marL="158750" indent="0">
              <a:buFont typeface="Arial" pitchFamily="34" charset="0"/>
              <a:buNone/>
            </a:pPr>
            <a:r>
              <a:rPr lang="en-US" baseline="0" dirty="0" smtClean="0"/>
              <a:t>Reference </a:t>
            </a:r>
            <a:r>
              <a:rPr lang="en-US" baseline="0" dirty="0" err="1" smtClean="0"/>
              <a:t>Urls</a:t>
            </a:r>
            <a:r>
              <a:rPr lang="en-US" baseline="0" dirty="0" smtClean="0"/>
              <a:t>:</a:t>
            </a:r>
          </a:p>
          <a:p>
            <a:pPr marL="457200" lvl="1" indent="0">
              <a:buFont typeface="Arial" pitchFamily="34" charset="0"/>
              <a:buNone/>
            </a:pPr>
            <a:r>
              <a:rPr lang="en-US" dirty="0" smtClean="0"/>
              <a:t>https://lucene.apache.org/solr/guide/6_6/the-standard-query-parser.html</a:t>
            </a:r>
          </a:p>
          <a:p>
            <a:endParaRPr lang="en-US" dirty="0"/>
          </a:p>
        </p:txBody>
      </p:sp>
    </p:spTree>
    <p:extLst>
      <p:ext uri="{BB962C8B-B14F-4D97-AF65-F5344CB8AC3E}">
        <p14:creationId xmlns:p14="http://schemas.microsoft.com/office/powerpoint/2010/main" val="42078803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Parameters for the </a:t>
            </a:r>
            <a:r>
              <a:rPr lang="en-US" dirty="0" err="1" smtClean="0"/>
              <a:t>dismax</a:t>
            </a:r>
            <a:r>
              <a:rPr lang="en-US" dirty="0" smtClean="0"/>
              <a:t> query parser.</a:t>
            </a:r>
          </a:p>
          <a:p>
            <a:endParaRPr lang="en-US" dirty="0" smtClean="0"/>
          </a:p>
          <a:p>
            <a:r>
              <a:rPr lang="en-US" dirty="0" smtClean="0"/>
              <a:t>Reference </a:t>
            </a:r>
            <a:r>
              <a:rPr lang="en-US" dirty="0" err="1" smtClean="0"/>
              <a:t>Urls</a:t>
            </a:r>
            <a:r>
              <a:rPr lang="en-US" dirty="0" smtClean="0"/>
              <a:t>:</a:t>
            </a:r>
          </a:p>
          <a:p>
            <a:pPr lvl="1"/>
            <a:r>
              <a:rPr lang="en-US" dirty="0" smtClean="0"/>
              <a:t>https://lucene.apache.org/solr/guide/6_6/the-dismax-query-parser.html</a:t>
            </a:r>
            <a:endParaRPr lang="en-US" dirty="0"/>
          </a:p>
        </p:txBody>
      </p:sp>
    </p:spTree>
    <p:extLst>
      <p:ext uri="{BB962C8B-B14F-4D97-AF65-F5344CB8AC3E}">
        <p14:creationId xmlns:p14="http://schemas.microsoft.com/office/powerpoint/2010/main" val="19815412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Parameters for the </a:t>
            </a:r>
            <a:r>
              <a:rPr lang="en-US" dirty="0" err="1" smtClean="0"/>
              <a:t>dismax</a:t>
            </a:r>
            <a:r>
              <a:rPr lang="en-US" dirty="0" smtClean="0"/>
              <a:t> query parser.</a:t>
            </a:r>
          </a:p>
          <a:p>
            <a:endParaRPr lang="en-US" dirty="0" smtClean="0"/>
          </a:p>
          <a:p>
            <a:r>
              <a:rPr lang="en-US" dirty="0" smtClean="0"/>
              <a:t>Reference </a:t>
            </a:r>
            <a:r>
              <a:rPr lang="en-US" dirty="0" err="1" smtClean="0"/>
              <a:t>Urls</a:t>
            </a:r>
            <a:r>
              <a:rPr lang="en-US" dirty="0" smtClean="0"/>
              <a:t>:</a:t>
            </a:r>
          </a:p>
          <a:p>
            <a:pPr lvl="1"/>
            <a:r>
              <a:rPr lang="en-US" dirty="0" smtClean="0"/>
              <a:t>https://lucene.apache.org/solr/guide/6_6/the-dismax-query-parser.html</a:t>
            </a:r>
          </a:p>
          <a:p>
            <a:endParaRPr lang="en-US" dirty="0"/>
          </a:p>
        </p:txBody>
      </p:sp>
    </p:spTree>
    <p:extLst>
      <p:ext uri="{BB962C8B-B14F-4D97-AF65-F5344CB8AC3E}">
        <p14:creationId xmlns:p14="http://schemas.microsoft.com/office/powerpoint/2010/main" val="16168510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The </a:t>
            </a:r>
            <a:r>
              <a:rPr lang="en-US" dirty="0" err="1" smtClean="0"/>
              <a:t>edismax</a:t>
            </a:r>
            <a:r>
              <a:rPr lang="en-US" dirty="0" smtClean="0"/>
              <a:t> query parser states, on its documentation page, that it fully supports all syntax to the standard query parser, and </a:t>
            </a:r>
            <a:r>
              <a:rPr lang="en-US" dirty="0" err="1" smtClean="0"/>
              <a:t>dismax</a:t>
            </a:r>
            <a:r>
              <a:rPr lang="en-US" dirty="0" smtClean="0"/>
              <a:t> query parser.</a:t>
            </a:r>
          </a:p>
          <a:p>
            <a:endParaRPr lang="en-US" dirty="0" smtClean="0"/>
          </a:p>
          <a:p>
            <a:r>
              <a:rPr lang="en-US" dirty="0" smtClean="0"/>
              <a:t>Parameters for the </a:t>
            </a:r>
            <a:r>
              <a:rPr lang="en-US" dirty="0" err="1" smtClean="0"/>
              <a:t>edismax</a:t>
            </a:r>
            <a:r>
              <a:rPr lang="en-US" dirty="0" smtClean="0"/>
              <a:t> query parser.</a:t>
            </a:r>
          </a:p>
          <a:p>
            <a:endParaRPr lang="en-US" dirty="0" smtClean="0"/>
          </a:p>
          <a:p>
            <a:r>
              <a:rPr lang="en-US" dirty="0" smtClean="0"/>
              <a:t>Reference </a:t>
            </a:r>
            <a:r>
              <a:rPr lang="en-US" dirty="0" err="1" smtClean="0"/>
              <a:t>Urls</a:t>
            </a:r>
            <a:r>
              <a:rPr lang="en-US" dirty="0" smtClean="0"/>
              <a:t>:</a:t>
            </a:r>
          </a:p>
          <a:p>
            <a:pPr lvl="1"/>
            <a:r>
              <a:rPr lang="en-US" dirty="0" smtClean="0"/>
              <a:t>https://lucene.apache.org/solr/guide/6_6/the-extended-dismax-query-parser.html</a:t>
            </a:r>
            <a:endParaRPr lang="en-US" dirty="0"/>
          </a:p>
        </p:txBody>
      </p:sp>
    </p:spTree>
    <p:extLst>
      <p:ext uri="{BB962C8B-B14F-4D97-AF65-F5344CB8AC3E}">
        <p14:creationId xmlns:p14="http://schemas.microsoft.com/office/powerpoint/2010/main" val="30976851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Parameters for the </a:t>
            </a:r>
            <a:r>
              <a:rPr lang="en-US" dirty="0" err="1" smtClean="0"/>
              <a:t>edismax</a:t>
            </a:r>
            <a:r>
              <a:rPr lang="en-US" dirty="0" smtClean="0"/>
              <a:t> query parser.</a:t>
            </a:r>
          </a:p>
          <a:p>
            <a:endParaRPr lang="en-US" dirty="0" smtClean="0"/>
          </a:p>
          <a:p>
            <a:r>
              <a:rPr lang="en-US" dirty="0" smtClean="0"/>
              <a:t>Reference </a:t>
            </a:r>
            <a:r>
              <a:rPr lang="en-US" dirty="0" err="1" smtClean="0"/>
              <a:t>Urls</a:t>
            </a:r>
            <a:r>
              <a:rPr lang="en-US" dirty="0" smtClean="0"/>
              <a:t>:</a:t>
            </a:r>
          </a:p>
          <a:p>
            <a:pPr lvl="1"/>
            <a:r>
              <a:rPr lang="en-US" dirty="0" smtClean="0"/>
              <a:t>https://lucene.apache.org/solr/guide/6_6/the-extended-dismax-query-parser.html</a:t>
            </a:r>
          </a:p>
          <a:p>
            <a:endParaRPr lang="en-US" dirty="0"/>
          </a:p>
        </p:txBody>
      </p:sp>
    </p:spTree>
    <p:extLst>
      <p:ext uri="{BB962C8B-B14F-4D97-AF65-F5344CB8AC3E}">
        <p14:creationId xmlns:p14="http://schemas.microsoft.com/office/powerpoint/2010/main" val="29401619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Parameters for the </a:t>
            </a:r>
            <a:r>
              <a:rPr lang="en-US" dirty="0" err="1" smtClean="0"/>
              <a:t>edismax</a:t>
            </a:r>
            <a:r>
              <a:rPr lang="en-US" dirty="0" smtClean="0"/>
              <a:t> query parser.</a:t>
            </a:r>
          </a:p>
          <a:p>
            <a:endParaRPr lang="en-US" dirty="0" smtClean="0"/>
          </a:p>
          <a:p>
            <a:r>
              <a:rPr lang="en-US" dirty="0" smtClean="0"/>
              <a:t>Reference </a:t>
            </a:r>
            <a:r>
              <a:rPr lang="en-US" dirty="0" err="1" smtClean="0"/>
              <a:t>Urls</a:t>
            </a:r>
            <a:r>
              <a:rPr lang="en-US" dirty="0" smtClean="0"/>
              <a:t>:</a:t>
            </a:r>
          </a:p>
          <a:p>
            <a:pPr lvl="1"/>
            <a:r>
              <a:rPr lang="en-US" dirty="0" smtClean="0"/>
              <a:t>https://lucene.apache.org/solr/guide/6_6/the-extended-dismax-query-parser.html</a:t>
            </a:r>
          </a:p>
          <a:p>
            <a:endParaRPr lang="en-US" dirty="0"/>
          </a:p>
        </p:txBody>
      </p:sp>
    </p:spTree>
    <p:extLst>
      <p:ext uri="{BB962C8B-B14F-4D97-AF65-F5344CB8AC3E}">
        <p14:creationId xmlns:p14="http://schemas.microsoft.com/office/powerpoint/2010/main" val="27693620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Parameters for the </a:t>
            </a:r>
            <a:r>
              <a:rPr lang="en-US" dirty="0" err="1" smtClean="0"/>
              <a:t>edismax</a:t>
            </a:r>
            <a:r>
              <a:rPr lang="en-US" dirty="0" smtClean="0"/>
              <a:t> query parser.</a:t>
            </a:r>
          </a:p>
          <a:p>
            <a:endParaRPr lang="en-US" dirty="0" smtClean="0"/>
          </a:p>
          <a:p>
            <a:r>
              <a:rPr lang="en-US" dirty="0" smtClean="0"/>
              <a:t>Reference </a:t>
            </a:r>
            <a:r>
              <a:rPr lang="en-US" dirty="0" err="1" smtClean="0"/>
              <a:t>Urls</a:t>
            </a:r>
            <a:r>
              <a:rPr lang="en-US" dirty="0" smtClean="0"/>
              <a:t>:</a:t>
            </a:r>
          </a:p>
          <a:p>
            <a:pPr lvl="1"/>
            <a:r>
              <a:rPr lang="en-US" dirty="0" smtClean="0"/>
              <a:t>https://lucene.apache.org/solr/guide/6_6/the-extended-dismax-query-parser.html</a:t>
            </a:r>
          </a:p>
          <a:p>
            <a:endParaRPr lang="en-US" dirty="0"/>
          </a:p>
        </p:txBody>
      </p:sp>
    </p:spTree>
    <p:extLst>
      <p:ext uri="{BB962C8B-B14F-4D97-AF65-F5344CB8AC3E}">
        <p14:creationId xmlns:p14="http://schemas.microsoft.com/office/powerpoint/2010/main" val="18565293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endParaRPr lang="en-US" dirty="0" smtClean="0"/>
          </a:p>
          <a:p>
            <a:r>
              <a:rPr lang="en-US" dirty="0" smtClean="0"/>
              <a:t>Reference </a:t>
            </a:r>
            <a:r>
              <a:rPr lang="en-US" dirty="0" err="1" smtClean="0"/>
              <a:t>Urls</a:t>
            </a:r>
            <a:r>
              <a:rPr lang="en-US" dirty="0" smtClean="0"/>
              <a:t>:</a:t>
            </a:r>
          </a:p>
          <a:p>
            <a:pPr lvl="1"/>
            <a:r>
              <a:rPr lang="en-US" smtClean="0"/>
              <a:t>https://docs.datastax.com/en/dse/6.0/cql/cql/cql_using/search_index/cursorsDeepPaging.html</a:t>
            </a:r>
            <a:endParaRPr lang="en-US"/>
          </a:p>
        </p:txBody>
      </p:sp>
    </p:spTree>
    <p:extLst>
      <p:ext uri="{BB962C8B-B14F-4D97-AF65-F5344CB8AC3E}">
        <p14:creationId xmlns:p14="http://schemas.microsoft.com/office/powerpoint/2010/main" val="6115252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sz="800" kern="1200" dirty="0" smtClean="0">
                <a:solidFill>
                  <a:schemeClr val="tx1"/>
                </a:solidFill>
                <a:latin typeface="+mn-lt"/>
                <a:ea typeface="+mn-ea"/>
                <a:cs typeface="+mn-cs"/>
              </a:rPr>
              <a:t>The `</a:t>
            </a:r>
            <a:r>
              <a:rPr lang="en-US" sz="800" kern="1200" dirty="0" err="1" smtClean="0">
                <a:solidFill>
                  <a:schemeClr val="tx1"/>
                </a:solidFill>
                <a:latin typeface="+mn-lt"/>
                <a:ea typeface="+mn-ea"/>
                <a:cs typeface="+mn-cs"/>
              </a:rPr>
              <a:t>QueryResponseWriter</a:t>
            </a:r>
            <a:r>
              <a:rPr lang="en-US" sz="800" kern="1200" dirty="0" smtClean="0">
                <a:solidFill>
                  <a:schemeClr val="tx1"/>
                </a:solidFill>
                <a:latin typeface="+mn-lt"/>
                <a:ea typeface="+mn-ea"/>
                <a:cs typeface="+mn-cs"/>
              </a:rPr>
              <a:t>` implementations should only really matter for HTTP queries. They are responsible for formatting results for </a:t>
            </a:r>
            <a:r>
              <a:rPr lang="en-US" sz="800" kern="1200" dirty="0" err="1" smtClean="0">
                <a:solidFill>
                  <a:schemeClr val="tx1"/>
                </a:solidFill>
                <a:latin typeface="+mn-lt"/>
                <a:ea typeface="+mn-ea"/>
                <a:cs typeface="+mn-cs"/>
              </a:rPr>
              <a:t>SolrJ</a:t>
            </a:r>
            <a:r>
              <a:rPr lang="en-US" sz="800" kern="1200" dirty="0" smtClean="0">
                <a:solidFill>
                  <a:schemeClr val="tx1"/>
                </a:solidFill>
                <a:latin typeface="+mn-lt"/>
                <a:ea typeface="+mn-ea"/>
                <a:cs typeface="+mn-cs"/>
              </a:rPr>
              <a:t>, the Admin UI, or what have you. CQL is rows or JSON, basically. (edited)(Although technically we reuse `</a:t>
            </a:r>
            <a:r>
              <a:rPr lang="en-US" sz="800" kern="1200" dirty="0" err="1" smtClean="0">
                <a:solidFill>
                  <a:schemeClr val="tx1"/>
                </a:solidFill>
                <a:latin typeface="+mn-lt"/>
                <a:ea typeface="+mn-ea"/>
                <a:cs typeface="+mn-cs"/>
              </a:rPr>
              <a:t>BinaryResponseWriter</a:t>
            </a:r>
            <a:r>
              <a:rPr lang="en-US" sz="800" kern="1200" dirty="0" smtClean="0">
                <a:solidFill>
                  <a:schemeClr val="tx1"/>
                </a:solidFill>
                <a:latin typeface="+mn-lt"/>
                <a:ea typeface="+mn-ea"/>
                <a:cs typeface="+mn-cs"/>
              </a:rPr>
              <a:t>` internally even for CQL queries for serialization/deserialization of `</a:t>
            </a:r>
            <a:r>
              <a:rPr lang="en-US" sz="800" kern="1200" dirty="0" err="1" smtClean="0">
                <a:solidFill>
                  <a:schemeClr val="tx1"/>
                </a:solidFill>
                <a:latin typeface="+mn-lt"/>
                <a:ea typeface="+mn-ea"/>
                <a:cs typeface="+mn-cs"/>
              </a:rPr>
              <a:t>SolrQueryResponse`s</a:t>
            </a:r>
            <a:r>
              <a:rPr lang="en-US" sz="800" kern="1200" dirty="0" smtClean="0">
                <a:solidFill>
                  <a:schemeClr val="tx1"/>
                </a:solidFill>
                <a:latin typeface="+mn-lt"/>
                <a:ea typeface="+mn-ea"/>
                <a:cs typeface="+mn-cs"/>
              </a:rPr>
              <a:t>.)(`</a:t>
            </a:r>
            <a:r>
              <a:rPr lang="en-US" sz="800" kern="1200" dirty="0" err="1" smtClean="0">
                <a:solidFill>
                  <a:schemeClr val="tx1"/>
                </a:solidFill>
                <a:latin typeface="+mn-lt"/>
                <a:ea typeface="+mn-ea"/>
                <a:cs typeface="+mn-cs"/>
              </a:rPr>
              <a:t>SolrQueryResponseSerializer</a:t>
            </a:r>
            <a:r>
              <a:rPr lang="en-US" sz="800" kern="1200" dirty="0" smtClean="0">
                <a:solidFill>
                  <a:schemeClr val="tx1"/>
                </a:solidFill>
                <a:latin typeface="+mn-lt"/>
                <a:ea typeface="+mn-ea"/>
                <a:cs typeface="+mn-cs"/>
              </a:rPr>
              <a:t>` for anyone interested in looking at the code.</a:t>
            </a:r>
            <a:endParaRPr lang="en-US" dirty="0"/>
          </a:p>
        </p:txBody>
      </p:sp>
    </p:spTree>
    <p:extLst>
      <p:ext uri="{BB962C8B-B14F-4D97-AF65-F5344CB8AC3E}">
        <p14:creationId xmlns:p14="http://schemas.microsoft.com/office/powerpoint/2010/main" val="2927397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Discuss whether each query is:</a:t>
            </a:r>
          </a:p>
          <a:p>
            <a:endParaRPr lang="en-US" dirty="0" smtClean="0"/>
          </a:p>
          <a:p>
            <a:pPr marL="330200" indent="-171450">
              <a:buFont typeface="Arial" pitchFamily="34" charset="0"/>
              <a:buChar char="•"/>
            </a:pPr>
            <a:r>
              <a:rPr lang="en-US" dirty="0" smtClean="0"/>
              <a:t>Core, Search, other.</a:t>
            </a:r>
          </a:p>
          <a:p>
            <a:pPr marL="330200" indent="-171450">
              <a:buFont typeface="Arial" pitchFamily="34" charset="0"/>
              <a:buChar char="•"/>
            </a:pPr>
            <a:r>
              <a:rPr lang="en-US" dirty="0" smtClean="0"/>
              <a:t>What Field type attributes or field attributes may be required.</a:t>
            </a:r>
          </a:p>
          <a:p>
            <a:pPr marL="330200" indent="-171450">
              <a:buFont typeface="Arial" pitchFamily="34" charset="0"/>
              <a:buChar char="•"/>
            </a:pPr>
            <a:r>
              <a:rPr lang="en-US" dirty="0" smtClean="0"/>
              <a:t>What other DSE Search objects may be required.</a:t>
            </a:r>
          </a:p>
          <a:p>
            <a:pPr marL="330200" indent="-171450">
              <a:buFont typeface="Arial" pitchFamily="34" charset="0"/>
              <a:buChar char="•"/>
            </a:pPr>
            <a:endParaRPr lang="en-US" dirty="0" smtClean="0"/>
          </a:p>
          <a:p>
            <a:pPr marL="330200" indent="-171450">
              <a:buFont typeface="Arial" pitchFamily="34" charset="0"/>
              <a:buChar char="•"/>
            </a:pPr>
            <a:r>
              <a:rPr lang="en-US" dirty="0" smtClean="0"/>
              <a:t>What the CQL predicate is calling for.</a:t>
            </a:r>
          </a:p>
          <a:p>
            <a:pPr marL="158750" indent="0">
              <a:buFont typeface="Arial" pitchFamily="34" charset="0"/>
              <a:buNone/>
            </a:pPr>
            <a:endParaRPr lang="en-US" dirty="0" smtClean="0"/>
          </a:p>
          <a:p>
            <a:endParaRPr lang="en-US" dirty="0"/>
          </a:p>
        </p:txBody>
      </p:sp>
    </p:spTree>
    <p:extLst>
      <p:ext uri="{BB962C8B-B14F-4D97-AF65-F5344CB8AC3E}">
        <p14:creationId xmlns:p14="http://schemas.microsoft.com/office/powerpoint/2010/main" val="315503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End of Discussion Lab-</a:t>
            </a:r>
          </a:p>
          <a:p>
            <a:endParaRPr lang="en-US" dirty="0"/>
          </a:p>
        </p:txBody>
      </p:sp>
    </p:spTree>
    <p:extLst>
      <p:ext uri="{BB962C8B-B14F-4D97-AF65-F5344CB8AC3E}">
        <p14:creationId xmlns:p14="http://schemas.microsoft.com/office/powerpoint/2010/main" val="3733101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Overview of the DSE query landscape-</a:t>
            </a:r>
          </a:p>
          <a:p>
            <a:endParaRPr lang="en-US" dirty="0" smtClean="0"/>
          </a:p>
          <a:p>
            <a:pPr marL="330200" indent="-171450">
              <a:buFont typeface="Arial" pitchFamily="34" charset="0"/>
              <a:buChar char="•"/>
            </a:pPr>
            <a:r>
              <a:rPr lang="en-US" dirty="0" smtClean="0"/>
              <a:t>Just DSE Core queries</a:t>
            </a:r>
          </a:p>
          <a:p>
            <a:pPr marL="330200" indent="-171450">
              <a:buFont typeface="Arial" pitchFamily="34" charset="0"/>
              <a:buChar char="•"/>
            </a:pPr>
            <a:r>
              <a:rPr lang="en-US" dirty="0" smtClean="0"/>
              <a:t>DSE Search queries</a:t>
            </a:r>
          </a:p>
          <a:p>
            <a:pPr marL="330200" indent="-171450">
              <a:buFont typeface="Arial" pitchFamily="34" charset="0"/>
              <a:buChar char="•"/>
            </a:pPr>
            <a:r>
              <a:rPr lang="en-US" dirty="0" smtClean="0"/>
              <a:t>Spark SQL (Hive SQL)</a:t>
            </a:r>
          </a:p>
          <a:p>
            <a:pPr marL="330200" indent="-171450">
              <a:buFont typeface="Arial" pitchFamily="34" charset="0"/>
              <a:buChar char="•"/>
            </a:pPr>
            <a:endParaRPr lang="en-US" dirty="0" smtClean="0"/>
          </a:p>
          <a:p>
            <a:pPr marL="330200" indent="-171450">
              <a:buFont typeface="Arial" pitchFamily="34" charset="0"/>
              <a:buChar char="•"/>
            </a:pPr>
            <a:r>
              <a:rPr lang="en-US" dirty="0" smtClean="0"/>
              <a:t>What works and doesn’t work (intersect) between Core and Search</a:t>
            </a:r>
          </a:p>
          <a:p>
            <a:pPr marL="330200" indent="-171450">
              <a:buFont typeface="Arial" pitchFamily="34" charset="0"/>
              <a:buChar char="•"/>
            </a:pPr>
            <a:endParaRPr lang="en-US" dirty="0" smtClean="0"/>
          </a:p>
          <a:p>
            <a:endParaRPr lang="en-US" dirty="0" smtClean="0"/>
          </a:p>
          <a:p>
            <a:r>
              <a:rPr lang="en-US" dirty="0" smtClean="0"/>
              <a:t>Reference </a:t>
            </a:r>
            <a:r>
              <a:rPr lang="en-US" dirty="0" err="1" smtClean="0"/>
              <a:t>Urls</a:t>
            </a:r>
            <a:r>
              <a:rPr lang="en-US" dirty="0" smtClean="0"/>
              <a:t>:</a:t>
            </a:r>
          </a:p>
          <a:p>
            <a:pPr lvl="1"/>
            <a:r>
              <a:rPr lang="en-US" dirty="0" smtClean="0"/>
              <a:t>https://docs.datastax.com/en/dse/6.0/cql/cql/cql_reference/cqlReferenceTOC.html</a:t>
            </a:r>
          </a:p>
          <a:p>
            <a:pPr lvl="1"/>
            <a:r>
              <a:rPr lang="en-US" dirty="0" smtClean="0"/>
              <a:t>https://docs.datastax.com/en/dse/6.0/cql/</a:t>
            </a:r>
          </a:p>
          <a:p>
            <a:pPr lvl="1"/>
            <a:r>
              <a:rPr lang="en-US" dirty="0" smtClean="0"/>
              <a:t>https://docs.datastax.com/en/dse/6.0/cql/cql/cql_reference/refCqlFunction.html</a:t>
            </a:r>
          </a:p>
          <a:p>
            <a:pPr lvl="1"/>
            <a:r>
              <a:rPr lang="en-US" dirty="0" smtClean="0"/>
              <a:t>https://docs.datastax.com/en/dse/6.0/cql/cql/cql_reference/cqlAggregates.html</a:t>
            </a:r>
          </a:p>
          <a:p>
            <a:pPr lvl="1"/>
            <a:endParaRPr lang="en-US" dirty="0" smtClean="0"/>
          </a:p>
          <a:p>
            <a:pPr lvl="1"/>
            <a:r>
              <a:rPr lang="en-US" dirty="0" smtClean="0"/>
              <a:t>https://github.com/farrell0/DataStax-Developers-Notebook/blob/master/DDN_2017_12_UDFs.pdf</a:t>
            </a:r>
          </a:p>
          <a:p>
            <a:pPr lvl="1"/>
            <a:endParaRPr lang="en-US" dirty="0" smtClean="0"/>
          </a:p>
          <a:p>
            <a:pPr lvl="1"/>
            <a:r>
              <a:rPr lang="en-US" dirty="0" smtClean="0"/>
              <a:t>https://docs.datastax.com/en/dse/6.0/dse-dev/datastax_enterprise/releaseNotes/RNdse.html#Rndse</a:t>
            </a:r>
          </a:p>
          <a:p>
            <a:pPr lvl="1"/>
            <a:endParaRPr lang="en-US" dirty="0" smtClean="0"/>
          </a:p>
          <a:p>
            <a:pPr lvl="1"/>
            <a:r>
              <a:rPr lang="en-US" dirty="0" smtClean="0"/>
              <a:t>DSE 6 includes Spark 2.2.0.14, Hive</a:t>
            </a:r>
          </a:p>
          <a:p>
            <a:pPr lvl="1"/>
            <a:endParaRPr lang="en-US" dirty="0" smtClean="0"/>
          </a:p>
          <a:p>
            <a:pPr lvl="1"/>
            <a:r>
              <a:rPr lang="en-US" dirty="0" smtClean="0"/>
              <a:t>https://spark.apache.org/releases/spark-release-2-2-0.html</a:t>
            </a:r>
          </a:p>
          <a:p>
            <a:pPr lvl="1"/>
            <a:r>
              <a:rPr lang="en-US" dirty="0" smtClean="0"/>
              <a:t>https://spark.apache.org/docs/2.2.0/sql-programming-guide.html</a:t>
            </a:r>
          </a:p>
          <a:p>
            <a:pPr lvl="1"/>
            <a:endParaRPr lang="en-US" dirty="0" smtClean="0"/>
          </a:p>
          <a:p>
            <a:pPr lvl="1"/>
            <a:r>
              <a:rPr lang="en-US" dirty="0" smtClean="0"/>
              <a:t>https://cwiki.apache.org/confluence/display/Hive/LanguageManual</a:t>
            </a:r>
          </a:p>
          <a:p>
            <a:pPr lvl="1"/>
            <a:r>
              <a:rPr lang="en-US" dirty="0" smtClean="0"/>
              <a:t>https://cwiki.apache.org/confluence/display/Hive/LanguageManual+Select</a:t>
            </a:r>
          </a:p>
          <a:p>
            <a:pPr lvl="1"/>
            <a:endParaRPr lang="en-US" dirty="0" smtClean="0"/>
          </a:p>
          <a:p>
            <a:pPr lvl="1"/>
            <a:endParaRPr lang="en-US" dirty="0" smtClean="0"/>
          </a:p>
          <a:p>
            <a:endParaRPr lang="en-US" dirty="0"/>
          </a:p>
        </p:txBody>
      </p:sp>
    </p:spTree>
    <p:extLst>
      <p:ext uri="{BB962C8B-B14F-4D97-AF65-F5344CB8AC3E}">
        <p14:creationId xmlns:p14="http://schemas.microsoft.com/office/powerpoint/2010/main" val="288138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Limitations relative to DSE Search-</a:t>
            </a:r>
          </a:p>
          <a:p>
            <a:endParaRPr lang="en-US" dirty="0" smtClean="0"/>
          </a:p>
          <a:p>
            <a:pPr marL="330200" indent="-171450">
              <a:buFont typeface="Arial" pitchFamily="34" charset="0"/>
              <a:buChar char="•"/>
            </a:pPr>
            <a:r>
              <a:rPr lang="en-US" dirty="0" smtClean="0"/>
              <a:t>Can not return score, or other </a:t>
            </a:r>
            <a:r>
              <a:rPr lang="en-US" dirty="0" err="1" smtClean="0"/>
              <a:t>Solr</a:t>
            </a:r>
            <a:r>
              <a:rPr lang="en-US" dirty="0" smtClean="0"/>
              <a:t> virtual columns to Search (no key values may be returned)</a:t>
            </a:r>
          </a:p>
          <a:p>
            <a:pPr marL="330200" indent="-171450">
              <a:buFont typeface="Arial" pitchFamily="34" charset="0"/>
              <a:buChar char="•"/>
            </a:pPr>
            <a:r>
              <a:rPr lang="en-US" dirty="0" err="1" smtClean="0"/>
              <a:t>Solr</a:t>
            </a:r>
            <a:r>
              <a:rPr lang="en-US" dirty="0" smtClean="0"/>
              <a:t> function queries may be run on the server side only.</a:t>
            </a:r>
            <a:r>
              <a:rPr lang="en-US" baseline="0" dirty="0" smtClean="0"/>
              <a:t> N</a:t>
            </a:r>
            <a:r>
              <a:rPr lang="en-US" dirty="0" smtClean="0"/>
              <a:t>o values may be returned. Example forthcoming-</a:t>
            </a:r>
          </a:p>
          <a:p>
            <a:pPr marL="330200" indent="-171450">
              <a:buFont typeface="Arial" pitchFamily="34" charset="0"/>
              <a:buChar char="•"/>
            </a:pPr>
            <a:r>
              <a:rPr lang="en-US" dirty="0" smtClean="0"/>
              <a:t>Boosting may only be done at query time, not index time.</a:t>
            </a:r>
          </a:p>
          <a:p>
            <a:endParaRPr lang="en-US" dirty="0" smtClean="0"/>
          </a:p>
          <a:p>
            <a:r>
              <a:rPr lang="en-US" dirty="0" smtClean="0"/>
              <a:t>Reference </a:t>
            </a:r>
            <a:r>
              <a:rPr lang="en-US" dirty="0" err="1" smtClean="0"/>
              <a:t>Urls</a:t>
            </a:r>
            <a:r>
              <a:rPr lang="en-US" dirty="0" smtClean="0"/>
              <a:t>:</a:t>
            </a:r>
          </a:p>
          <a:p>
            <a:pPr lvl="1"/>
            <a:r>
              <a:rPr lang="en-US" dirty="0" smtClean="0"/>
              <a:t>https://lucene.apache.org/solr/guide/6_6/function-queries.html</a:t>
            </a:r>
          </a:p>
          <a:p>
            <a:pPr lvl="1"/>
            <a:r>
              <a:rPr lang="en-US" dirty="0" smtClean="0"/>
              <a:t>https://datastax.jira.com/browse/DSP-8229</a:t>
            </a:r>
          </a:p>
          <a:p>
            <a:pPr lvl="1"/>
            <a:r>
              <a:rPr lang="en-US" dirty="0" smtClean="0"/>
              <a:t>https://datastax.jira.com/browse/DSP-13788</a:t>
            </a:r>
            <a:endParaRPr lang="en-US" dirty="0"/>
          </a:p>
        </p:txBody>
      </p:sp>
    </p:spTree>
    <p:extLst>
      <p:ext uri="{BB962C8B-B14F-4D97-AF65-F5344CB8AC3E}">
        <p14:creationId xmlns:p14="http://schemas.microsoft.com/office/powerpoint/2010/main" val="1865553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 Title Slide">
    <p:spTree>
      <p:nvGrpSpPr>
        <p:cNvPr id="1" name="Shape 88"/>
        <p:cNvGrpSpPr/>
        <p:nvPr/>
      </p:nvGrpSpPr>
      <p:grpSpPr>
        <a:xfrm>
          <a:off x="0" y="0"/>
          <a:ext cx="0" cy="0"/>
          <a:chOff x="0" y="0"/>
          <a:chExt cx="0" cy="0"/>
        </a:xfrm>
      </p:grpSpPr>
      <p:sp>
        <p:nvSpPr>
          <p:cNvPr id="13" name="Round Single Corner Rectangle 12"/>
          <p:cNvSpPr/>
          <p:nvPr userDrawn="1"/>
        </p:nvSpPr>
        <p:spPr>
          <a:xfrm flipV="1">
            <a:off x="0" y="-2"/>
            <a:ext cx="3654128" cy="5143502"/>
          </a:xfrm>
          <a:prstGeom prst="round1Rect">
            <a:avLst>
              <a:gd name="adj" fmla="val 2846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 name="Shape 98"/>
          <p:cNvSpPr/>
          <p:nvPr userDrawn="1"/>
        </p:nvSpPr>
        <p:spPr>
          <a:xfrm>
            <a:off x="-3472" y="659747"/>
            <a:ext cx="3657600" cy="184280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Shape 74" descr="line-dot-pattern@2x.png"/>
          <p:cNvPicPr preferRelativeResize="0"/>
          <p:nvPr userDrawn="1"/>
        </p:nvPicPr>
        <p:blipFill rotWithShape="1">
          <a:blip r:embed="rId2" cstate="screen">
            <a:alphaModFix amt="25000"/>
            <a:extLst>
              <a:ext uri="{28A0092B-C50C-407E-A947-70E740481C1C}">
                <a14:useLocalDpi xmlns:a14="http://schemas.microsoft.com/office/drawing/2010/main"/>
              </a:ext>
            </a:extLst>
          </a:blip>
          <a:srcRect r="29726"/>
          <a:stretch/>
        </p:blipFill>
        <p:spPr>
          <a:xfrm>
            <a:off x="0" y="817418"/>
            <a:ext cx="3654128" cy="4326018"/>
          </a:xfrm>
          <a:prstGeom prst="rect">
            <a:avLst/>
          </a:prstGeom>
          <a:noFill/>
          <a:ln>
            <a:noFill/>
          </a:ln>
        </p:spPr>
      </p:pic>
      <p:sp>
        <p:nvSpPr>
          <p:cNvPr id="17" name="Content Placeholder 2"/>
          <p:cNvSpPr>
            <a:spLocks noGrp="1"/>
          </p:cNvSpPr>
          <p:nvPr>
            <p:ph sz="quarter" idx="16"/>
          </p:nvPr>
        </p:nvSpPr>
        <p:spPr>
          <a:xfrm>
            <a:off x="4111328" y="659747"/>
            <a:ext cx="4575472" cy="3941290"/>
          </a:xfrm>
          <a:prstGeom prst="rect">
            <a:avLst/>
          </a:prstGeom>
        </p:spPr>
        <p:txBody>
          <a:bodyPr lIns="0"/>
          <a:lstStyle>
            <a:lvl1pPr marL="233363" marR="0" indent="-227013" algn="l" rtl="0">
              <a:lnSpc>
                <a:spcPct val="100000"/>
              </a:lnSpc>
              <a:spcBef>
                <a:spcPts val="400"/>
              </a:spcBef>
              <a:spcAft>
                <a:spcPts val="16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ts val="14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p:txBody>
      </p:sp>
      <p:sp>
        <p:nvSpPr>
          <p:cNvPr id="20" name="Shape 71"/>
          <p:cNvSpPr txBox="1">
            <a:spLocks noGrp="1"/>
          </p:cNvSpPr>
          <p:nvPr>
            <p:ph type="body" idx="1"/>
          </p:nvPr>
        </p:nvSpPr>
        <p:spPr>
          <a:xfrm>
            <a:off x="457200" y="1733643"/>
            <a:ext cx="3089305" cy="680970"/>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6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smtClean="0"/>
              <a:t>Click to edit Master text styles</a:t>
            </a:r>
          </a:p>
        </p:txBody>
      </p:sp>
      <p:sp>
        <p:nvSpPr>
          <p:cNvPr id="21" name="Shape 64"/>
          <p:cNvSpPr txBox="1">
            <a:spLocks noGrp="1"/>
          </p:cNvSpPr>
          <p:nvPr>
            <p:ph type="title"/>
          </p:nvPr>
        </p:nvSpPr>
        <p:spPr>
          <a:xfrm>
            <a:off x="457200" y="890791"/>
            <a:ext cx="3089305" cy="828360"/>
          </a:xfrm>
          <a:prstGeom prst="rect">
            <a:avLst/>
          </a:prstGeom>
          <a:noFill/>
          <a:ln>
            <a:noFill/>
          </a:ln>
        </p:spPr>
        <p:txBody>
          <a:bodyPr spcFirstLastPara="1" wrap="square" lIns="0" tIns="91425" rIns="91425" bIns="91425" anchor="b" anchorCtr="0"/>
          <a:lstStyle>
            <a:lvl1pPr marL="0" marR="0" lvl="0" indent="0" algn="l" rtl="0">
              <a:lnSpc>
                <a:spcPct val="90000"/>
              </a:lnSpc>
              <a:spcBef>
                <a:spcPts val="0"/>
              </a:spcBef>
              <a:spcAft>
                <a:spcPts val="0"/>
              </a:spcAft>
              <a:buClr>
                <a:schemeClr val="lt1"/>
              </a:buClr>
              <a:buSzPts val="1400"/>
              <a:buFont typeface="Arial"/>
              <a:buNone/>
              <a:defRPr sz="28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smtClean="0"/>
              <a:t>Click to edit Master title style</a:t>
            </a:r>
            <a:endParaRPr lang="en-US" dirty="0"/>
          </a:p>
        </p:txBody>
      </p:sp>
      <p:pic>
        <p:nvPicPr>
          <p:cNvPr id="16" name="Picture 1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8"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000-DTSE-Search-7451-60-DM-</a:t>
            </a:r>
            <a:fld id="{5A6FB346-E907-314D-8DE1-ECD2B2B6AA1B}" type="slidenum">
              <a:rPr lang="uk-UA" smtClean="0"/>
              <a:pPr/>
              <a:t>‹#›</a:t>
            </a:fld>
            <a:endParaRPr lang="uk-UA" dirty="0"/>
          </a:p>
        </p:txBody>
      </p:sp>
      <p:sp>
        <p:nvSpPr>
          <p:cNvPr id="23"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Tree>
  </p:cSld>
  <p:clrMapOvr>
    <a:masterClrMapping/>
  </p:clrMapOvr>
  <p:extLst mod="1">
    <p:ext uri="{DCECCB84-F9BA-43D5-87BE-67443E8EF086}">
      <p15:sldGuideLst xmlns=""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 - Prerequisit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pic>
        <p:nvPicPr>
          <p:cNvPr id="17" name="Picture 16"/>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739215" y="4578740"/>
            <a:ext cx="2284327" cy="220639"/>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smtClean="0"/>
              <a:t>Prerequisites:</a:t>
            </a:r>
            <a:endParaRPr lang="en-US" dirty="0"/>
          </a:p>
        </p:txBody>
      </p:sp>
      <p:sp>
        <p:nvSpPr>
          <p:cNvPr id="14" name="Date Placeholder 4"/>
          <p:cNvSpPr>
            <a:spLocks noGrp="1"/>
          </p:cNvSpPr>
          <p:nvPr>
            <p:ph type="dt" sz="half" idx="12"/>
          </p:nvPr>
        </p:nvSpPr>
        <p:spPr>
          <a:xfrm>
            <a:off x="6859175" y="4790123"/>
            <a:ext cx="2057400" cy="189202"/>
          </a:xfrm>
          <a:prstGeom prst="rect">
            <a:avLst/>
          </a:prstGeom>
        </p:spPr>
        <p:txBody>
          <a:bodyPr/>
          <a:lstStyle>
            <a:lvl1pPr>
              <a:defRPr sz="600">
                <a:solidFill>
                  <a:schemeClr val="bg1"/>
                </a:solidFill>
              </a:defRPr>
            </a:lvl1pPr>
          </a:lstStyle>
          <a:p>
            <a:r>
              <a:rPr lang="en-US" dirty="0" smtClean="0"/>
              <a:t>© </a:t>
            </a:r>
            <a:r>
              <a:rPr lang="en-US" dirty="0" err="1" smtClean="0"/>
              <a:t>DataStax</a:t>
            </a:r>
            <a:r>
              <a:rPr lang="en-US" dirty="0" smtClean="0"/>
              <a:t>, All Rights Reserved. Confidential.</a:t>
            </a:r>
            <a:endParaRPr lang="en-US" dirty="0"/>
          </a:p>
        </p:txBody>
      </p:sp>
      <p:sp>
        <p:nvSpPr>
          <p:cNvPr id="10"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000-DTSE-Search-7451-60-DM-</a:t>
            </a:r>
            <a:fld id="{5A6FB346-E907-314D-8DE1-ECD2B2B6AA1B}" type="slidenum">
              <a:rPr lang="uk-UA" smtClean="0"/>
              <a:pPr/>
              <a:t>‹#›</a:t>
            </a:fld>
            <a:endParaRPr lang="uk-UA" dirty="0"/>
          </a:p>
        </p:txBody>
      </p:sp>
    </p:spTree>
    <p:extLst>
      <p:ext uri="{BB962C8B-B14F-4D97-AF65-F5344CB8AC3E}">
        <p14:creationId xmlns:p14="http://schemas.microsoft.com/office/powerpoint/2010/main" val="1894285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0 - Prerequisit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pic>
        <p:nvPicPr>
          <p:cNvPr id="17" name="Picture 16"/>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739215" y="4578740"/>
            <a:ext cx="2284327" cy="220639"/>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smtClean="0"/>
              <a:t>Solutions:</a:t>
            </a:r>
            <a:endParaRPr lang="en-US" dirty="0"/>
          </a:p>
        </p:txBody>
      </p:sp>
      <p:sp>
        <p:nvSpPr>
          <p:cNvPr id="14" name="Date Placeholder 4"/>
          <p:cNvSpPr>
            <a:spLocks noGrp="1"/>
          </p:cNvSpPr>
          <p:nvPr>
            <p:ph type="dt" sz="half" idx="12"/>
          </p:nvPr>
        </p:nvSpPr>
        <p:spPr>
          <a:xfrm>
            <a:off x="6859175" y="4790123"/>
            <a:ext cx="2057400" cy="189202"/>
          </a:xfrm>
          <a:prstGeom prst="rect">
            <a:avLst/>
          </a:prstGeom>
        </p:spPr>
        <p:txBody>
          <a:bodyPr/>
          <a:lstStyle>
            <a:lvl1pPr>
              <a:defRPr sz="600">
                <a:solidFill>
                  <a:schemeClr val="bg1"/>
                </a:solidFill>
              </a:defRPr>
            </a:lvl1pPr>
          </a:lstStyle>
          <a:p>
            <a:r>
              <a:rPr lang="en-US" dirty="0" smtClean="0"/>
              <a:t>© </a:t>
            </a:r>
            <a:r>
              <a:rPr lang="en-US" dirty="0" err="1" smtClean="0"/>
              <a:t>DataStax</a:t>
            </a:r>
            <a:r>
              <a:rPr lang="en-US" dirty="0" smtClean="0"/>
              <a:t>, All Rights Reserved. Confidential.</a:t>
            </a:r>
            <a:endParaRPr lang="en-US" dirty="0"/>
          </a:p>
        </p:txBody>
      </p:sp>
      <p:sp>
        <p:nvSpPr>
          <p:cNvPr id="10"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000-DTSE-Search-7451-60-DM-</a:t>
            </a:r>
            <a:fld id="{5A6FB346-E907-314D-8DE1-ECD2B2B6AA1B}" type="slidenum">
              <a:rPr lang="uk-UA" smtClean="0"/>
              <a:pPr/>
              <a:t>‹#›</a:t>
            </a:fld>
            <a:endParaRPr lang="uk-UA" dirty="0"/>
          </a:p>
        </p:txBody>
      </p:sp>
    </p:spTree>
    <p:extLst>
      <p:ext uri="{BB962C8B-B14F-4D97-AF65-F5344CB8AC3E}">
        <p14:creationId xmlns:p14="http://schemas.microsoft.com/office/powerpoint/2010/main" val="1201703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 Light banner, 1 column text">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20" name="Date Placeholder 4"/>
          <p:cNvSpPr>
            <a:spLocks noGrp="1"/>
          </p:cNvSpPr>
          <p:nvPr>
            <p:ph type="dt" sz="half" idx="18"/>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
        <p:nvSpPr>
          <p:cNvPr id="11" name="Content Placeholder 2"/>
          <p:cNvSpPr>
            <a:spLocks noGrp="1"/>
          </p:cNvSpPr>
          <p:nvPr>
            <p:ph sz="quarter" idx="16"/>
          </p:nvPr>
        </p:nvSpPr>
        <p:spPr>
          <a:xfrm>
            <a:off x="457200" y="1123949"/>
            <a:ext cx="8229600"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000-DTSE-Search-7451-60-DM-</a:t>
            </a:r>
            <a:fld id="{5A6FB346-E907-314D-8DE1-ECD2B2B6AA1B}" type="slidenum">
              <a:rPr lang="uk-UA" smtClean="0"/>
              <a:pPr/>
              <a:t>‹#›</a:t>
            </a:fld>
            <a:endParaRPr lang="uk-UA" dirty="0"/>
          </a:p>
        </p:txBody>
      </p:sp>
    </p:spTree>
    <p:extLst>
      <p:ext uri="{BB962C8B-B14F-4D97-AF65-F5344CB8AC3E}">
        <p14:creationId xmlns:p14="http://schemas.microsoft.com/office/powerpoint/2010/main" val="1653575908"/>
      </p:ext>
    </p:extLst>
  </p:cSld>
  <p:clrMapOvr>
    <a:masterClrMapping/>
  </p:clrMapOvr>
  <p:extLst mod="1">
    <p:ext uri="{DCECCB84-F9BA-43D5-87BE-67443E8EF086}">
      <p15:sldGuideLst xmlns="" xmlns:p15="http://schemas.microsoft.com/office/powerpoint/2012/main">
        <p15:guide id="4" pos="54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3 - Light banner, 2 column text">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pic>
        <p:nvPicPr>
          <p:cNvPr id="14"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sz="quarter" idx="17"/>
          </p:nvPr>
        </p:nvSpPr>
        <p:spPr>
          <a:xfrm>
            <a:off x="4691671"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6" name="Picture 15"/>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20" name="Date Placeholder 4"/>
          <p:cNvSpPr>
            <a:spLocks noGrp="1"/>
          </p:cNvSpPr>
          <p:nvPr>
            <p:ph type="dt" sz="half" idx="18"/>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
        <p:nvSpPr>
          <p:cNvPr id="11"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000-DTSE-Search-7451-60-DM-</a:t>
            </a:r>
            <a:fld id="{5A6FB346-E907-314D-8DE1-ECD2B2B6AA1B}" type="slidenum">
              <a:rPr lang="uk-UA" smtClean="0"/>
              <a:pPr/>
              <a:t>‹#›</a:t>
            </a:fld>
            <a:endParaRPr lang="uk-UA" dirty="0"/>
          </a:p>
        </p:txBody>
      </p:sp>
    </p:spTree>
    <p:extLst/>
  </p:cSld>
  <p:clrMapOvr>
    <a:masterClrMapping/>
  </p:clrMapOvr>
  <p:extLst mod="1">
    <p:ext uri="{DCECCB84-F9BA-43D5-87BE-67443E8EF086}">
      <p15:sldGuideLst xmlns="" xmlns:p15="http://schemas.microsoft.com/office/powerpoint/2012/main">
        <p15:guide id="4" pos="54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 - Left picture, 1 column">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pic>
        <p:nvPicPr>
          <p:cNvPr id="21"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19" name="Rectangle 18"/>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3542339" y="1120777"/>
            <a:ext cx="5144460" cy="3480260"/>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Picture Placeholder 12"/>
          <p:cNvSpPr>
            <a:spLocks noGrp="1"/>
          </p:cNvSpPr>
          <p:nvPr>
            <p:ph type="pic" sz="quarter" idx="12"/>
          </p:nvPr>
        </p:nvSpPr>
        <p:spPr>
          <a:xfrm>
            <a:off x="457201" y="1120776"/>
            <a:ext cx="2799806" cy="3517900"/>
          </a:xfrm>
          <a:prstGeom prst="round1Rect">
            <a:avLst>
              <a:gd name="adj" fmla="val 34218"/>
            </a:avLst>
          </a:prstGeom>
          <a:noFill/>
        </p:spPr>
        <p:txBody>
          <a:bodyPr/>
          <a:lstStyle/>
          <a:p>
            <a:r>
              <a:rPr lang="en-US" smtClean="0"/>
              <a:t>Drag picture to placeholder or click icon to add</a:t>
            </a:r>
            <a:endParaRPr lang="en-US"/>
          </a:p>
        </p:txBody>
      </p:sp>
      <p:pic>
        <p:nvPicPr>
          <p:cNvPr id="14" name="Picture 13"/>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7"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
        <p:nvSpPr>
          <p:cNvPr id="11"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000-DTSE-Search-7451-60-DM-</a:t>
            </a:r>
            <a:fld id="{5A6FB346-E907-314D-8DE1-ECD2B2B6AA1B}" type="slidenum">
              <a:rPr lang="uk-UA" smtClean="0"/>
              <a:pPr/>
              <a:t>‹#›</a:t>
            </a:fld>
            <a:endParaRPr lang="uk-UA" dirty="0"/>
          </a:p>
        </p:txBody>
      </p:sp>
    </p:spTree>
    <p:extLst/>
  </p:cSld>
  <p:clrMapOvr>
    <a:masterClrMapping/>
  </p:clrMapOvr>
  <p:extLst mod="1">
    <p:ext uri="{DCECCB84-F9BA-43D5-87BE-67443E8EF086}">
      <p15:sldGuideLst xmlns=""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 - Right picture, 1 column">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sp>
        <p:nvSpPr>
          <p:cNvPr id="19" name="Rectangle 18"/>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74791" y="1120777"/>
            <a:ext cx="5144460" cy="3480260"/>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0" name="Picture Placeholder 12"/>
          <p:cNvSpPr>
            <a:spLocks noGrp="1"/>
          </p:cNvSpPr>
          <p:nvPr>
            <p:ph type="pic" sz="quarter" idx="12"/>
          </p:nvPr>
        </p:nvSpPr>
        <p:spPr>
          <a:xfrm>
            <a:off x="6051666" y="1083137"/>
            <a:ext cx="2799806" cy="3517900"/>
          </a:xfrm>
          <a:prstGeom prst="round1Rect">
            <a:avLst>
              <a:gd name="adj" fmla="val 34218"/>
            </a:avLst>
          </a:prstGeom>
          <a:noFill/>
        </p:spPr>
        <p:txBody>
          <a:bodyPr/>
          <a:lstStyle/>
          <a:p>
            <a:r>
              <a:rPr lang="en-US" smtClean="0"/>
              <a:t>Drag picture to placeholder or click icon to add</a:t>
            </a:r>
            <a:endParaRPr lang="en-US"/>
          </a:p>
        </p:txBody>
      </p:sp>
      <p:sp>
        <p:nvSpPr>
          <p:cNvPr id="15"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
        <p:nvSpPr>
          <p:cNvPr id="11"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000-DTSE-Search-7451-60-DM-</a:t>
            </a:r>
            <a:fld id="{5A6FB346-E907-314D-8DE1-ECD2B2B6AA1B}" type="slidenum">
              <a:rPr lang="uk-UA" smtClean="0"/>
              <a:pPr/>
              <a:t>‹#›</a:t>
            </a:fld>
            <a:endParaRPr lang="uk-UA" dirty="0"/>
          </a:p>
        </p:txBody>
      </p:sp>
    </p:spTree>
    <p:extLst>
      <p:ext uri="{BB962C8B-B14F-4D97-AF65-F5344CB8AC3E}">
        <p14:creationId xmlns:p14="http://schemas.microsoft.com/office/powerpoint/2010/main" val="4069014562"/>
      </p:ext>
    </p:extLst>
  </p:cSld>
  <p:clrMapOvr>
    <a:masterClrMapping/>
  </p:clrMapOvr>
  <p:extLst mod="1">
    <p:ext uri="{DCECCB84-F9BA-43D5-87BE-67443E8EF086}">
      <p15:sldGuideLst xmlns=""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6 - Internal Only">
    <p:spTree>
      <p:nvGrpSpPr>
        <p:cNvPr id="1" name=""/>
        <p:cNvGrpSpPr/>
        <p:nvPr/>
      </p:nvGrpSpPr>
      <p:grpSpPr>
        <a:xfrm>
          <a:off x="0" y="0"/>
          <a:ext cx="0" cy="0"/>
          <a:chOff x="0" y="0"/>
          <a:chExt cx="0" cy="0"/>
        </a:xfrm>
      </p:grpSpPr>
      <p:sp>
        <p:nvSpPr>
          <p:cNvPr id="11" name="Round Single Corner Rectangle 10"/>
          <p:cNvSpPr/>
          <p:nvPr userDrawn="1"/>
        </p:nvSpPr>
        <p:spPr>
          <a:xfrm rot="10800000" flipH="1">
            <a:off x="-1" y="-6"/>
            <a:ext cx="9144001" cy="866491"/>
          </a:xfrm>
          <a:prstGeom prst="round1Rect">
            <a:avLst>
              <a:gd name="adj" fmla="val 50000"/>
            </a:avLst>
          </a:prstGeom>
          <a:solidFill>
            <a:srgbClr val="FFD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6726195"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lt1"/>
                </a:solidFill>
              </a:defRPr>
            </a:lvl1pPr>
          </a:lstStyle>
          <a:p>
            <a:pPr marL="0" lvl="0" indent="0">
              <a:lnSpc>
                <a:spcPct val="80000"/>
              </a:lnSpc>
              <a:buClr>
                <a:schemeClr val="lt1"/>
              </a:buClr>
              <a:buSzPts val="1400"/>
              <a:buFont typeface="Arial"/>
            </a:pPr>
            <a:r>
              <a:rPr lang="en-US" dirty="0"/>
              <a:t>Click to edit title text</a:t>
            </a:r>
          </a:p>
        </p:txBody>
      </p:sp>
      <p:pic>
        <p:nvPicPr>
          <p:cNvPr id="14" name="Picture 13" descr="line-dot-pattern@2x.png"/>
          <p:cNvPicPr>
            <a:picLocks noChangeAspect="1"/>
          </p:cNvPicPr>
          <p:nvPr userDrawn="1"/>
        </p:nvPicPr>
        <p:blipFill rotWithShape="1">
          <a:blip r:embed="rId2">
            <a:extLst>
              <a:ext uri="{28A0092B-C50C-407E-A947-70E740481C1C}">
                <a14:useLocalDpi xmlns:a14="http://schemas.microsoft.com/office/drawing/2010/main"/>
              </a:ext>
            </a:extLst>
          </a:blip>
          <a:srcRect l="4800" b="12647"/>
          <a:stretch/>
        </p:blipFill>
        <p:spPr>
          <a:xfrm rot="16200000">
            <a:off x="7179812" y="-1097707"/>
            <a:ext cx="866487" cy="3061892"/>
          </a:xfrm>
          <a:prstGeom prst="rect">
            <a:avLst/>
          </a:prstGeom>
        </p:spPr>
      </p:pic>
      <p:sp>
        <p:nvSpPr>
          <p:cNvPr id="3" name="Content Placeholder 2"/>
          <p:cNvSpPr>
            <a:spLocks noGrp="1"/>
          </p:cNvSpPr>
          <p:nvPr>
            <p:ph sz="quarter" idx="16"/>
          </p:nvPr>
        </p:nvSpPr>
        <p:spPr>
          <a:xfrm>
            <a:off x="200099" y="1123949"/>
            <a:ext cx="6450676"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2" name="Picture 1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7"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grpSp>
        <p:nvGrpSpPr>
          <p:cNvPr id="5" name="Group 4"/>
          <p:cNvGrpSpPr/>
          <p:nvPr userDrawn="1"/>
        </p:nvGrpSpPr>
        <p:grpSpPr>
          <a:xfrm>
            <a:off x="6991004" y="1978634"/>
            <a:ext cx="1925571" cy="1271847"/>
            <a:chOff x="6991004" y="1978634"/>
            <a:chExt cx="1925571" cy="1271847"/>
          </a:xfrm>
        </p:grpSpPr>
        <p:sp>
          <p:nvSpPr>
            <p:cNvPr id="2" name="Rectangle 1"/>
            <p:cNvSpPr/>
            <p:nvPr userDrawn="1"/>
          </p:nvSpPr>
          <p:spPr>
            <a:xfrm>
              <a:off x="6991004" y="1978634"/>
              <a:ext cx="1925571" cy="1271847"/>
            </a:xfrm>
            <a:prstGeom prst="rect">
              <a:avLst/>
            </a:prstGeom>
            <a:noFill/>
            <a:ln w="136525">
              <a:solidFill>
                <a:srgbClr val="FFDE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7090756" y="2152892"/>
              <a:ext cx="1704109" cy="923330"/>
            </a:xfrm>
            <a:prstGeom prst="rect">
              <a:avLst/>
            </a:prstGeom>
            <a:noFill/>
          </p:spPr>
          <p:txBody>
            <a:bodyPr wrap="square" rtlCol="0">
              <a:spAutoFit/>
            </a:bodyPr>
            <a:lstStyle/>
            <a:p>
              <a:pPr algn="ctr"/>
              <a:r>
                <a:rPr lang="en-US" sz="1800" b="1" dirty="0" err="1" smtClean="0">
                  <a:solidFill>
                    <a:srgbClr val="FFC72C"/>
                  </a:solidFill>
                </a:rPr>
                <a:t>DataStax</a:t>
              </a:r>
              <a:r>
                <a:rPr lang="en-US" sz="1800" b="1" dirty="0" smtClean="0">
                  <a:solidFill>
                    <a:srgbClr val="FFC72C"/>
                  </a:solidFill>
                </a:rPr>
                <a:t> Internal Use Only</a:t>
              </a:r>
            </a:p>
          </p:txBody>
        </p:sp>
      </p:gr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000-DTSE-Search-7451-60-DM-</a:t>
            </a:r>
            <a:fld id="{5A6FB346-E907-314D-8DE1-ECD2B2B6AA1B}" type="slidenum">
              <a:rPr lang="uk-UA" smtClean="0"/>
              <a:pPr/>
              <a:t>‹#›</a:t>
            </a:fld>
            <a:endParaRPr lang="uk-UA" dirty="0"/>
          </a:p>
        </p:txBody>
      </p:sp>
    </p:spTree>
    <p:extLst>
      <p:ext uri="{BB962C8B-B14F-4D97-AF65-F5344CB8AC3E}">
        <p14:creationId xmlns:p14="http://schemas.microsoft.com/office/powerpoint/2010/main" val="1287096619"/>
      </p:ext>
    </p:extLst>
  </p:cSld>
  <p:clrMapOvr>
    <a:masterClrMapping/>
  </p:clrMapOvr>
  <p:extLst mod="1">
    <p:ext uri="{DCECCB84-F9BA-43D5-87BE-67443E8EF086}">
      <p15:sldGuideLst xmlns=""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7 - Sub-section Break (Exercise, other)">
    <p:spTree>
      <p:nvGrpSpPr>
        <p:cNvPr id="1" name=""/>
        <p:cNvGrpSpPr/>
        <p:nvPr/>
      </p:nvGrpSpPr>
      <p:grpSpPr>
        <a:xfrm>
          <a:off x="0" y="0"/>
          <a:ext cx="0" cy="0"/>
          <a:chOff x="0" y="0"/>
          <a:chExt cx="0" cy="0"/>
        </a:xfrm>
      </p:grpSpPr>
      <p:sp>
        <p:nvSpPr>
          <p:cNvPr id="5" name="Round Single Corner Rectangle 4"/>
          <p:cNvSpPr/>
          <p:nvPr userDrawn="1"/>
        </p:nvSpPr>
        <p:spPr>
          <a:xfrm flipH="1">
            <a:off x="0" y="1"/>
            <a:ext cx="4267200" cy="4286249"/>
          </a:xfrm>
          <a:prstGeom prst="round1Rect">
            <a:avLst>
              <a:gd name="adj" fmla="val 3481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cture Placeholder 20"/>
          <p:cNvSpPr>
            <a:spLocks noGrp="1"/>
          </p:cNvSpPr>
          <p:nvPr>
            <p:ph type="pic" sz="quarter" idx="13"/>
          </p:nvPr>
        </p:nvSpPr>
        <p:spPr>
          <a:xfrm flipH="1">
            <a:off x="4261390" y="-1"/>
            <a:ext cx="4882610" cy="4291781"/>
          </a:xfrm>
          <a:custGeom>
            <a:avLst/>
            <a:gdLst>
              <a:gd name="connsiteX0" fmla="*/ 4877692 w 4882610"/>
              <a:gd name="connsiteY0" fmla="*/ 0 h 4305302"/>
              <a:gd name="connsiteX1" fmla="*/ 0 w 4882610"/>
              <a:gd name="connsiteY1" fmla="*/ 0 h 4305302"/>
              <a:gd name="connsiteX2" fmla="*/ 0 w 4882610"/>
              <a:gd name="connsiteY2" fmla="*/ 1558799 h 4305302"/>
              <a:gd name="connsiteX3" fmla="*/ 1560 w 4882610"/>
              <a:gd name="connsiteY3" fmla="*/ 1766430 h 4305302"/>
              <a:gd name="connsiteX4" fmla="*/ 5811 w 4882610"/>
              <a:gd name="connsiteY4" fmla="*/ 2834111 h 4305302"/>
              <a:gd name="connsiteX5" fmla="*/ 1475417 w 4882610"/>
              <a:gd name="connsiteY5" fmla="*/ 4305302 h 4305302"/>
              <a:gd name="connsiteX6" fmla="*/ 4882610 w 4882610"/>
              <a:gd name="connsiteY6" fmla="*/ 4300781 h 4305302"/>
              <a:gd name="connsiteX7" fmla="*/ 4882610 w 4882610"/>
              <a:gd name="connsiteY7" fmla="*/ 19 h 430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2610" h="4305302">
                <a:moveTo>
                  <a:pt x="4877692" y="0"/>
                </a:moveTo>
                <a:lnTo>
                  <a:pt x="0" y="0"/>
                </a:lnTo>
                <a:lnTo>
                  <a:pt x="0" y="1558799"/>
                </a:lnTo>
                <a:lnTo>
                  <a:pt x="1560" y="1766430"/>
                </a:lnTo>
                <a:cubicBezTo>
                  <a:pt x="4254" y="2124944"/>
                  <a:pt x="6310" y="2482148"/>
                  <a:pt x="5811" y="2834111"/>
                </a:cubicBezTo>
                <a:cubicBezTo>
                  <a:pt x="5811" y="3646628"/>
                  <a:pt x="663775" y="4305302"/>
                  <a:pt x="1475417" y="4305302"/>
                </a:cubicBezTo>
                <a:lnTo>
                  <a:pt x="4882610" y="4300781"/>
                </a:lnTo>
                <a:lnTo>
                  <a:pt x="4882610" y="19"/>
                </a:lnTo>
                <a:close/>
              </a:path>
            </a:pathLst>
          </a:custGeom>
          <a:noFill/>
        </p:spPr>
        <p:txBody>
          <a:bodyPr wrap="square">
            <a:noAutofit/>
          </a:bodyPr>
          <a:lstStyle/>
          <a:p>
            <a:r>
              <a:rPr lang="en-US" smtClean="0"/>
              <a:t>Drag picture to placeholder or click icon to add</a:t>
            </a:r>
            <a:endParaRPr lang="en-US" dirty="0"/>
          </a:p>
        </p:txBody>
      </p:sp>
      <p:pic>
        <p:nvPicPr>
          <p:cNvPr id="28" name="Shape 74" descr="line-dot-pattern@2x.png"/>
          <p:cNvPicPr preferRelativeResize="0"/>
          <p:nvPr userDrawn="1"/>
        </p:nvPicPr>
        <p:blipFill rotWithShape="1">
          <a:blip r:embed="rId2" cstate="screen">
            <a:alphaModFix amt="25000"/>
            <a:extLst>
              <a:ext uri="{28A0092B-C50C-407E-A947-70E740481C1C}">
                <a14:useLocalDpi xmlns:a14="http://schemas.microsoft.com/office/drawing/2010/main"/>
              </a:ext>
            </a:extLst>
          </a:blip>
          <a:srcRect/>
          <a:stretch/>
        </p:blipFill>
        <p:spPr>
          <a:xfrm flipV="1">
            <a:off x="-1274" y="0"/>
            <a:ext cx="5199810" cy="4326018"/>
          </a:xfrm>
          <a:prstGeom prst="rect">
            <a:avLst/>
          </a:prstGeom>
          <a:noFill/>
          <a:ln>
            <a:noFill/>
          </a:ln>
        </p:spPr>
      </p:pic>
      <p:sp>
        <p:nvSpPr>
          <p:cNvPr id="12" name="Shape 71"/>
          <p:cNvSpPr txBox="1">
            <a:spLocks noGrp="1"/>
          </p:cNvSpPr>
          <p:nvPr>
            <p:ph type="body" idx="1"/>
          </p:nvPr>
        </p:nvSpPr>
        <p:spPr>
          <a:xfrm>
            <a:off x="457200" y="3015512"/>
            <a:ext cx="3409406" cy="1189095"/>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8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smtClean="0"/>
              <a:t>Click to edit Master text styles</a:t>
            </a:r>
          </a:p>
        </p:txBody>
      </p:sp>
      <p:sp>
        <p:nvSpPr>
          <p:cNvPr id="13" name="Shape 64"/>
          <p:cNvSpPr txBox="1">
            <a:spLocks noGrp="1"/>
          </p:cNvSpPr>
          <p:nvPr>
            <p:ph type="title"/>
          </p:nvPr>
        </p:nvSpPr>
        <p:spPr>
          <a:xfrm>
            <a:off x="457200" y="1702021"/>
            <a:ext cx="3409406" cy="1299000"/>
          </a:xfrm>
          <a:prstGeom prst="rect">
            <a:avLst/>
          </a:prstGeom>
          <a:noFill/>
          <a:ln>
            <a:noFill/>
          </a:ln>
        </p:spPr>
        <p:txBody>
          <a:bodyPr spcFirstLastPara="1" wrap="square" lIns="0" tIns="91425" rIns="91425" bIns="91425" anchor="b" anchorCtr="0"/>
          <a:lstStyle>
            <a:lvl1pPr marL="0" marR="0" lvl="0" indent="0" algn="l" rtl="0">
              <a:lnSpc>
                <a:spcPct val="80000"/>
              </a:lnSpc>
              <a:spcBef>
                <a:spcPts val="0"/>
              </a:spcBef>
              <a:spcAft>
                <a:spcPts val="0"/>
              </a:spcAft>
              <a:buClr>
                <a:schemeClr val="lt1"/>
              </a:buClr>
              <a:buSzPts val="1400"/>
              <a:buFont typeface="Arial"/>
              <a:buNone/>
              <a:defRPr sz="32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smtClean="0"/>
              <a:t>Click to edit Master title style</a:t>
            </a:r>
            <a:endParaRPr lang="en-US" dirty="0"/>
          </a:p>
        </p:txBody>
      </p:sp>
      <p:pic>
        <p:nvPicPr>
          <p:cNvPr id="14" name="Picture 1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7"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
        <p:nvSpPr>
          <p:cNvPr id="10"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000-DTSE-Search-7451-60-DM-</a:t>
            </a:r>
            <a:fld id="{5A6FB346-E907-314D-8DE1-ECD2B2B6AA1B}" type="slidenum">
              <a:rPr lang="uk-UA" smtClean="0"/>
              <a:pPr/>
              <a:t>‹#›</a:t>
            </a:fld>
            <a:endParaRPr lang="uk-UA" dirty="0"/>
          </a:p>
        </p:txBody>
      </p:sp>
    </p:spTree>
    <p:extLst>
      <p:ext uri="{BB962C8B-B14F-4D97-AF65-F5344CB8AC3E}">
        <p14:creationId xmlns:p14="http://schemas.microsoft.com/office/powerpoint/2010/main" val="1752276708"/>
      </p:ext>
    </p:extLst>
  </p:cSld>
  <p:clrMapOvr>
    <a:masterClrMapping/>
  </p:clrMapOvr>
  <p:extLst mod="1">
    <p:ext uri="{DCECCB84-F9BA-43D5-87BE-67443E8EF086}">
      <p15:sldGuideLst xmlns="" xmlns:p15="http://schemas.microsoft.com/office/powerpoint/2012/main">
        <p15:guide id="1" pos="2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8 - Section End">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pic>
        <p:nvPicPr>
          <p:cNvPr id="17" name="Picture 16"/>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739215" y="4578740"/>
            <a:ext cx="2284327" cy="220639"/>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baseline="0">
                <a:solidFill>
                  <a:schemeClr val="bg1"/>
                </a:solidFill>
                <a:latin typeface="Arial" charset="0"/>
                <a:ea typeface="Arial" charset="0"/>
                <a:cs typeface="Arial" charset="0"/>
              </a:defRPr>
            </a:lvl1pPr>
          </a:lstStyle>
          <a:p>
            <a:r>
              <a:rPr lang="en-US" dirty="0" smtClean="0"/>
              <a:t> End of Module:</a:t>
            </a:r>
            <a:endParaRPr lang="en-US" dirty="0"/>
          </a:p>
        </p:txBody>
      </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000-DTSE-Search-7451-60-DM-</a:t>
            </a:r>
            <a:fld id="{5A6FB346-E907-314D-8DE1-ECD2B2B6AA1B}" type="slidenum">
              <a:rPr lang="uk-UA" smtClean="0"/>
              <a:pPr/>
              <a:t>‹#›</a:t>
            </a:fld>
            <a:endParaRPr lang="uk-UA" dirty="0"/>
          </a:p>
        </p:txBody>
      </p:sp>
      <p:sp>
        <p:nvSpPr>
          <p:cNvPr id="14" name="Date Placeholder 4"/>
          <p:cNvSpPr>
            <a:spLocks noGrp="1"/>
          </p:cNvSpPr>
          <p:nvPr>
            <p:ph type="dt" sz="half" idx="12"/>
          </p:nvPr>
        </p:nvSpPr>
        <p:spPr>
          <a:xfrm>
            <a:off x="6859175" y="4790123"/>
            <a:ext cx="2057400" cy="189202"/>
          </a:xfrm>
          <a:prstGeom prst="rect">
            <a:avLst/>
          </a:prstGeom>
        </p:spPr>
        <p:txBody>
          <a:bodyPr/>
          <a:lstStyle>
            <a:lvl1pPr>
              <a:defRPr sz="600">
                <a:solidFill>
                  <a:schemeClr val="bg1"/>
                </a:solidFill>
              </a:defRPr>
            </a:lvl1pPr>
          </a:lstStyle>
          <a:p>
            <a:r>
              <a:rPr lang="en-US" dirty="0" smtClean="0"/>
              <a:t>© </a:t>
            </a:r>
            <a:r>
              <a:rPr lang="en-US" dirty="0" err="1" smtClean="0"/>
              <a:t>DataStax</a:t>
            </a:r>
            <a:r>
              <a:rPr lang="en-US" dirty="0" smtClean="0"/>
              <a:t>, All Rights Reserved. Confidential.</a:t>
            </a:r>
            <a:endParaRPr lang="en-US" dirty="0"/>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9 - Additional Detail:">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pic>
        <p:nvPicPr>
          <p:cNvPr id="17" name="Picture 16"/>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739215" y="4578740"/>
            <a:ext cx="2284327" cy="220639"/>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baseline="0">
                <a:solidFill>
                  <a:schemeClr val="bg1"/>
                </a:solidFill>
                <a:latin typeface="Arial" charset="0"/>
                <a:ea typeface="Arial" charset="0"/>
                <a:cs typeface="Arial" charset="0"/>
              </a:defRPr>
            </a:lvl1pPr>
          </a:lstStyle>
          <a:p>
            <a:r>
              <a:rPr lang="en-US" dirty="0" smtClean="0"/>
              <a:t>Additional Detail:</a:t>
            </a:r>
            <a:endParaRPr lang="en-US" dirty="0"/>
          </a:p>
        </p:txBody>
      </p:sp>
      <p:sp>
        <p:nvSpPr>
          <p:cNvPr id="14" name="Date Placeholder 4"/>
          <p:cNvSpPr>
            <a:spLocks noGrp="1"/>
          </p:cNvSpPr>
          <p:nvPr>
            <p:ph type="dt" sz="half" idx="12"/>
          </p:nvPr>
        </p:nvSpPr>
        <p:spPr>
          <a:xfrm>
            <a:off x="6859175" y="4790123"/>
            <a:ext cx="2057400" cy="189202"/>
          </a:xfrm>
          <a:prstGeom prst="rect">
            <a:avLst/>
          </a:prstGeom>
        </p:spPr>
        <p:txBody>
          <a:bodyPr/>
          <a:lstStyle>
            <a:lvl1pPr>
              <a:defRPr sz="600">
                <a:solidFill>
                  <a:schemeClr val="bg1"/>
                </a:solidFill>
              </a:defRPr>
            </a:lvl1pPr>
          </a:lstStyle>
          <a:p>
            <a:r>
              <a:rPr lang="en-US" dirty="0" smtClean="0"/>
              <a:t>© </a:t>
            </a:r>
            <a:r>
              <a:rPr lang="en-US" dirty="0" err="1" smtClean="0"/>
              <a:t>DataStax</a:t>
            </a:r>
            <a:r>
              <a:rPr lang="en-US" dirty="0" smtClean="0"/>
              <a:t>, All Rights Reserved. Confidential.</a:t>
            </a:r>
            <a:endParaRPr lang="en-US" dirty="0"/>
          </a:p>
        </p:txBody>
      </p:sp>
      <p:sp>
        <p:nvSpPr>
          <p:cNvPr id="10"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000-DTSE-Search-7451-60-DM-</a:t>
            </a:r>
            <a:fld id="{5A6FB346-E907-314D-8DE1-ECD2B2B6AA1B}" type="slidenum">
              <a:rPr lang="uk-UA" smtClean="0"/>
              <a:pPr/>
              <a:t>‹#›</a:t>
            </a:fld>
            <a:endParaRPr lang="uk-UA" dirty="0"/>
          </a:p>
        </p:txBody>
      </p:sp>
    </p:spTree>
    <p:extLst>
      <p:ext uri="{BB962C8B-B14F-4D97-AF65-F5344CB8AC3E}">
        <p14:creationId xmlns:p14="http://schemas.microsoft.com/office/powerpoint/2010/main" val="2856930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6" r:id="rId1"/>
    <p:sldLayoutId id="2147483713" r:id="rId2"/>
    <p:sldLayoutId id="2147483695" r:id="rId3"/>
    <p:sldLayoutId id="2147483694" r:id="rId4"/>
    <p:sldLayoutId id="2147483712" r:id="rId5"/>
    <p:sldLayoutId id="2147483714" r:id="rId6"/>
    <p:sldLayoutId id="2147483717" r:id="rId7"/>
    <p:sldLayoutId id="2147483710" r:id="rId8"/>
    <p:sldLayoutId id="2147483716" r:id="rId9"/>
    <p:sldLayoutId id="2147483715" r:id="rId10"/>
    <p:sldLayoutId id="2147483718" r:id="rId11"/>
  </p:sldLayoutIdLst>
  <p:hf hd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 xmlns:p15="http://schemas.microsoft.com/office/powerpoint/2012/main">
        <p15:guide id="1" orient="horz" pos="3151" userDrawn="1">
          <p15:clr>
            <a:srgbClr val="F26B43"/>
          </p15:clr>
        </p15:guide>
        <p15:guide id="2" pos="2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2.emf"/></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lucene.apache.org/solr/guide/6_6/th"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datastax.jira.com/browse/DSP-8229"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6"/>
          </p:nvPr>
        </p:nvSpPr>
        <p:spPr/>
        <p:txBody>
          <a:bodyPr/>
          <a:lstStyle/>
          <a:p>
            <a:pPr marL="6350" indent="0">
              <a:buNone/>
            </a:pPr>
            <a:r>
              <a:rPr lang="en-US" sz="2000" dirty="0" smtClean="0"/>
              <a:t>Introduce DSE Search Query </a:t>
            </a:r>
            <a:r>
              <a:rPr lang="en-US" sz="2000" dirty="0"/>
              <a:t>S</a:t>
            </a:r>
            <a:r>
              <a:rPr lang="en-US" sz="2000" dirty="0" smtClean="0"/>
              <a:t>yntax</a:t>
            </a:r>
            <a:endParaRPr lang="en-US" sz="2000" dirty="0"/>
          </a:p>
        </p:txBody>
      </p:sp>
      <p:sp>
        <p:nvSpPr>
          <p:cNvPr id="3" name="Text Placeholder 2"/>
          <p:cNvSpPr>
            <a:spLocks noGrp="1"/>
          </p:cNvSpPr>
          <p:nvPr>
            <p:ph type="body" idx="1"/>
          </p:nvPr>
        </p:nvSpPr>
        <p:spPr/>
        <p:txBody>
          <a:bodyPr/>
          <a:lstStyle/>
          <a:p>
            <a:r>
              <a:rPr lang="en-US" sz="2000" dirty="0" smtClean="0"/>
              <a:t>DSE Search, Query Syntax</a:t>
            </a:r>
            <a:endParaRPr lang="en-US" sz="2000" dirty="0"/>
          </a:p>
        </p:txBody>
      </p:sp>
      <p:sp>
        <p:nvSpPr>
          <p:cNvPr id="4" name="Title 3"/>
          <p:cNvSpPr>
            <a:spLocks noGrp="1"/>
          </p:cNvSpPr>
          <p:nvPr>
            <p:ph type="title"/>
          </p:nvPr>
        </p:nvSpPr>
        <p:spPr/>
        <p:txBody>
          <a:bodyPr/>
          <a:lstStyle/>
          <a:p>
            <a:r>
              <a:rPr lang="en-US" dirty="0" smtClean="0"/>
              <a:t>Discussion Module:</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1</a:t>
            </a:fld>
            <a:endParaRPr lang="uk-UA" dirty="0"/>
          </a:p>
        </p:txBody>
      </p:sp>
      <p:sp>
        <p:nvSpPr>
          <p:cNvPr id="6" name="Date Placeholder 5"/>
          <p:cNvSpPr>
            <a:spLocks noGrp="1"/>
          </p:cNvSpPr>
          <p:nvPr>
            <p:ph type="dt" sz="half" idx="17"/>
          </p:nvPr>
        </p:nvSpPr>
        <p:spPr/>
        <p:txBody>
          <a:bodyPr/>
          <a:lstStyle/>
          <a:p>
            <a:r>
              <a:rPr lang="en-US" smtClean="0"/>
              <a:t>© DataStax, All Rights Reserved. Confidential.</a:t>
            </a:r>
            <a:endParaRPr lang="en-US" dirty="0"/>
          </a:p>
        </p:txBody>
      </p:sp>
    </p:spTree>
    <p:extLst>
      <p:ext uri="{BB962C8B-B14F-4D97-AF65-F5344CB8AC3E}">
        <p14:creationId xmlns:p14="http://schemas.microsoft.com/office/powerpoint/2010/main" val="1498673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DSE Search 6.0: Can not</a:t>
            </a:r>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10</a:t>
            </a:fld>
            <a:endParaRPr lang="uk-UA" dirty="0"/>
          </a:p>
        </p:txBody>
      </p:sp>
      <p:sp>
        <p:nvSpPr>
          <p:cNvPr id="8" name="TextBox 7"/>
          <p:cNvSpPr txBox="1"/>
          <p:nvPr/>
        </p:nvSpPr>
        <p:spPr>
          <a:xfrm>
            <a:off x="245807" y="1024992"/>
            <a:ext cx="6499122" cy="3508653"/>
          </a:xfrm>
          <a:prstGeom prst="rect">
            <a:avLst/>
          </a:prstGeom>
          <a:noFill/>
        </p:spPr>
        <p:txBody>
          <a:bodyPr wrap="square" rtlCol="0">
            <a:spAutoFit/>
          </a:bodyPr>
          <a:lstStyle/>
          <a:p>
            <a:r>
              <a:rPr lang="en-US" sz="1800" dirty="0" smtClean="0"/>
              <a:t>A DSE Search query can not run DSE UDFs/UDAs-</a:t>
            </a:r>
          </a:p>
          <a:p>
            <a:endParaRPr lang="en-US" sz="1800" dirty="0"/>
          </a:p>
          <a:p>
            <a:r>
              <a:rPr lang="en-US" sz="1600" dirty="0"/>
              <a:t>CREATE OR REPLACE FUNCTION </a:t>
            </a:r>
            <a:r>
              <a:rPr lang="en-US" sz="1600" dirty="0" err="1"/>
              <a:t>my_sum</a:t>
            </a:r>
            <a:r>
              <a:rPr lang="en-US" sz="1600" dirty="0"/>
              <a:t>( i_arg1 </a:t>
            </a:r>
            <a:r>
              <a:rPr lang="en-US" sz="1600" dirty="0" err="1"/>
              <a:t>int</a:t>
            </a:r>
            <a:r>
              <a:rPr lang="en-US" sz="1600" dirty="0"/>
              <a:t>, i_arg2 </a:t>
            </a:r>
            <a:r>
              <a:rPr lang="en-US" sz="1600" dirty="0" err="1"/>
              <a:t>int</a:t>
            </a:r>
            <a:r>
              <a:rPr lang="en-US" sz="1600" dirty="0"/>
              <a:t> )</a:t>
            </a:r>
          </a:p>
          <a:p>
            <a:r>
              <a:rPr lang="en-US" sz="1600" dirty="0"/>
              <a:t>   RETURNS NULL ON NULL INPUT</a:t>
            </a:r>
          </a:p>
          <a:p>
            <a:r>
              <a:rPr lang="en-US" sz="1600" dirty="0"/>
              <a:t>   RETURNS </a:t>
            </a:r>
            <a:r>
              <a:rPr lang="en-US" sz="1600" dirty="0" err="1"/>
              <a:t>int</a:t>
            </a:r>
            <a:endParaRPr lang="en-US" sz="1600" dirty="0"/>
          </a:p>
          <a:p>
            <a:r>
              <a:rPr lang="en-US" sz="1600" dirty="0"/>
              <a:t>   LANGUAGE JAVA AS '</a:t>
            </a:r>
          </a:p>
          <a:p>
            <a:r>
              <a:rPr lang="en-US" sz="1600" dirty="0"/>
              <a:t>   return i_arg1 + i_arg2 </a:t>
            </a:r>
            <a:r>
              <a:rPr lang="en-US" sz="1600" dirty="0" smtClean="0"/>
              <a:t>;  ';</a:t>
            </a:r>
          </a:p>
          <a:p>
            <a:endParaRPr lang="en-US" sz="1600" dirty="0"/>
          </a:p>
          <a:p>
            <a:r>
              <a:rPr lang="en-US" sz="1600" dirty="0"/>
              <a:t>SELECT col1, </a:t>
            </a:r>
            <a:r>
              <a:rPr lang="en-US" sz="1600" dirty="0" err="1"/>
              <a:t>my_sum</a:t>
            </a:r>
            <a:r>
              <a:rPr lang="en-US" sz="1600" dirty="0"/>
              <a:t>(col3, col4) FROM t10</a:t>
            </a:r>
          </a:p>
          <a:p>
            <a:r>
              <a:rPr lang="en-US" sz="1600" dirty="0"/>
              <a:t>WHERE </a:t>
            </a:r>
            <a:r>
              <a:rPr lang="en-US" sz="1600" dirty="0" err="1"/>
              <a:t>solr_query</a:t>
            </a:r>
            <a:r>
              <a:rPr lang="en-US" sz="1600" dirty="0"/>
              <a:t> = '{ "q" : "col3 &gt; 0" </a:t>
            </a:r>
            <a:r>
              <a:rPr lang="en-US" sz="1600" dirty="0" smtClean="0"/>
              <a:t>}';</a:t>
            </a:r>
          </a:p>
          <a:p>
            <a:endParaRPr lang="en-US" sz="1600" dirty="0"/>
          </a:p>
          <a:p>
            <a:r>
              <a:rPr lang="en-US" dirty="0">
                <a:solidFill>
                  <a:srgbClr val="FF0000"/>
                </a:solidFill>
              </a:rPr>
              <a:t>// </a:t>
            </a:r>
            <a:r>
              <a:rPr lang="en-US" dirty="0" err="1">
                <a:solidFill>
                  <a:srgbClr val="FF0000"/>
                </a:solidFill>
              </a:rPr>
              <a:t>InvalidRequest</a:t>
            </a:r>
            <a:r>
              <a:rPr lang="en-US" dirty="0">
                <a:solidFill>
                  <a:srgbClr val="FF0000"/>
                </a:solidFill>
              </a:rPr>
              <a:t>: Error from server: code=2200 [Invalid query] message=</a:t>
            </a:r>
          </a:p>
          <a:p>
            <a:r>
              <a:rPr lang="en-US" dirty="0">
                <a:solidFill>
                  <a:srgbClr val="FF0000"/>
                </a:solidFill>
              </a:rPr>
              <a:t>// "Aliased column names, UDFs and similar features are not available for</a:t>
            </a:r>
          </a:p>
          <a:p>
            <a:r>
              <a:rPr lang="en-US" dirty="0">
                <a:solidFill>
                  <a:srgbClr val="FF0000"/>
                </a:solidFill>
              </a:rPr>
              <a:t>// </a:t>
            </a:r>
            <a:r>
              <a:rPr lang="en-US" dirty="0" err="1">
                <a:solidFill>
                  <a:srgbClr val="FF0000"/>
                </a:solidFill>
              </a:rPr>
              <a:t>Solr</a:t>
            </a:r>
            <a:r>
              <a:rPr lang="en-US" dirty="0">
                <a:solidFill>
                  <a:srgbClr val="FF0000"/>
                </a:solidFill>
              </a:rPr>
              <a:t> queries. Offending inputs are [col4] and [ks_7451.my_sum(col3, col4</a:t>
            </a:r>
            <a:r>
              <a:rPr lang="en-US"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1029540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CQL SELECT: Search</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11</a:t>
            </a:fld>
            <a:endParaRPr lang="uk-UA"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91" r="23456"/>
          <a:stretch/>
        </p:blipFill>
        <p:spPr bwMode="auto">
          <a:xfrm>
            <a:off x="3215149" y="700533"/>
            <a:ext cx="5701426" cy="3435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35035" y="1003863"/>
            <a:ext cx="2575314" cy="3139321"/>
          </a:xfrm>
          <a:prstGeom prst="rect">
            <a:avLst/>
          </a:prstGeom>
          <a:noFill/>
        </p:spPr>
        <p:txBody>
          <a:bodyPr wrap="square" rtlCol="0">
            <a:spAutoFit/>
          </a:bodyPr>
          <a:lstStyle/>
          <a:p>
            <a:pPr defTabSz="233363"/>
            <a:r>
              <a:rPr lang="en-US" sz="1800" b="1" dirty="0" err="1" smtClean="0"/>
              <a:t>solr_query</a:t>
            </a:r>
            <a:r>
              <a:rPr lang="en-US" sz="1800" b="1" dirty="0" smtClean="0"/>
              <a:t> = “”</a:t>
            </a:r>
            <a:endParaRPr lang="en-US" sz="1800" b="1" dirty="0"/>
          </a:p>
          <a:p>
            <a:pPr marL="225425" indent="-225425" defTabSz="233363">
              <a:buFont typeface="Arial" pitchFamily="34" charset="0"/>
              <a:buChar char="•"/>
            </a:pPr>
            <a:r>
              <a:rPr lang="en-US" sz="1800" b="1" dirty="0" smtClean="0"/>
              <a:t>CQL (non JSON)</a:t>
            </a:r>
          </a:p>
          <a:p>
            <a:pPr marL="225425" indent="-225425" defTabSz="233363">
              <a:buFont typeface="Arial" pitchFamily="34" charset="0"/>
              <a:buChar char="•"/>
            </a:pPr>
            <a:r>
              <a:rPr lang="en-US" sz="1800" b="1" dirty="0" smtClean="0"/>
              <a:t>JSON</a:t>
            </a:r>
          </a:p>
          <a:p>
            <a:pPr marL="225425" indent="-225425" defTabSz="233363">
              <a:buFont typeface="Arial" pitchFamily="34" charset="0"/>
              <a:buChar char="•"/>
            </a:pPr>
            <a:endParaRPr lang="en-US" sz="1800" b="1" dirty="0"/>
          </a:p>
          <a:p>
            <a:pPr defTabSz="233363"/>
            <a:r>
              <a:rPr lang="en-US" sz="1800" b="1" dirty="0" smtClean="0"/>
              <a:t>Have already seen:</a:t>
            </a:r>
          </a:p>
          <a:p>
            <a:pPr marL="285750" lvl="1" indent="-285750" defTabSz="233363">
              <a:buFont typeface="Arial" pitchFamily="34" charset="0"/>
              <a:buChar char="•"/>
            </a:pPr>
            <a:r>
              <a:rPr lang="en-US" sz="1800" b="1" dirty="0" smtClean="0">
                <a:solidFill>
                  <a:srgbClr val="00B0F0"/>
                </a:solidFill>
              </a:rPr>
              <a:t>“q”</a:t>
            </a:r>
          </a:p>
          <a:p>
            <a:pPr marL="285750" lvl="1" indent="-285750" defTabSz="233363">
              <a:buFont typeface="Arial" pitchFamily="34" charset="0"/>
              <a:buChar char="•"/>
            </a:pPr>
            <a:r>
              <a:rPr lang="en-US" sz="1800" b="1" dirty="0" smtClean="0">
                <a:solidFill>
                  <a:srgbClr val="00B0F0"/>
                </a:solidFill>
              </a:rPr>
              <a:t>Word  + -</a:t>
            </a:r>
          </a:p>
          <a:p>
            <a:pPr marL="285750" lvl="1" indent="-285750" defTabSz="233363">
              <a:buFont typeface="Arial" pitchFamily="34" charset="0"/>
              <a:buChar char="•"/>
            </a:pPr>
            <a:r>
              <a:rPr lang="en-US" sz="1800" b="1" dirty="0" smtClean="0">
                <a:solidFill>
                  <a:srgbClr val="00B0F0"/>
                </a:solidFill>
              </a:rPr>
              <a:t>Phrase  ( + - )</a:t>
            </a:r>
          </a:p>
          <a:p>
            <a:pPr marL="285750" lvl="1" indent="-285750" defTabSz="233363">
              <a:buFont typeface="Arial" pitchFamily="34" charset="0"/>
              <a:buChar char="•"/>
            </a:pPr>
            <a:r>
              <a:rPr lang="en-US" sz="1800" b="1" dirty="0" smtClean="0">
                <a:solidFill>
                  <a:srgbClr val="00B0F0"/>
                </a:solidFill>
              </a:rPr>
              <a:t>Boost  ^</a:t>
            </a:r>
          </a:p>
          <a:p>
            <a:pPr marL="285750" lvl="1" indent="-285750" defTabSz="233363">
              <a:buFont typeface="Arial" pitchFamily="34" charset="0"/>
              <a:buChar char="•"/>
            </a:pPr>
            <a:r>
              <a:rPr lang="en-US" sz="1800" b="1" dirty="0" smtClean="0">
                <a:solidFill>
                  <a:srgbClr val="00B0F0"/>
                </a:solidFill>
              </a:rPr>
              <a:t>Fuzzy  ~</a:t>
            </a:r>
          </a:p>
          <a:p>
            <a:pPr marL="285750" lvl="1" indent="-285750" defTabSz="233363">
              <a:buFont typeface="Arial" pitchFamily="34" charset="0"/>
              <a:buChar char="•"/>
            </a:pPr>
            <a:r>
              <a:rPr lang="en-US" sz="1800" b="1" dirty="0" smtClean="0">
                <a:solidFill>
                  <a:srgbClr val="00B0F0"/>
                </a:solidFill>
              </a:rPr>
              <a:t>sort</a:t>
            </a:r>
            <a:endParaRPr lang="en-US" sz="1800" dirty="0" smtClean="0">
              <a:solidFill>
                <a:srgbClr val="00B0F0"/>
              </a:solidFill>
            </a:endParaRPr>
          </a:p>
        </p:txBody>
      </p:sp>
      <p:sp>
        <p:nvSpPr>
          <p:cNvPr id="6" name="TextBox 5"/>
          <p:cNvSpPr txBox="1"/>
          <p:nvPr/>
        </p:nvSpPr>
        <p:spPr>
          <a:xfrm>
            <a:off x="3667426" y="4143184"/>
            <a:ext cx="4955458" cy="707886"/>
          </a:xfrm>
          <a:prstGeom prst="rect">
            <a:avLst/>
          </a:prstGeom>
          <a:noFill/>
        </p:spPr>
        <p:txBody>
          <a:bodyPr wrap="square" rtlCol="0">
            <a:spAutoFit/>
          </a:bodyPr>
          <a:lstStyle/>
          <a:p>
            <a:pPr lvl="1"/>
            <a:r>
              <a:rPr lang="en-US" sz="1000" dirty="0" smtClean="0"/>
              <a:t>Source: https</a:t>
            </a:r>
            <a:r>
              <a:rPr lang="en-US" sz="1000" dirty="0"/>
              <a:t>://docs.datastax.com/en/dse/6.0/cql/cql/cql_using/search_index/siQuerySyntax.html#siQuerySyntax</a:t>
            </a:r>
          </a:p>
          <a:p>
            <a:r>
              <a:rPr lang="en-US" sz="1000" dirty="0" smtClean="0"/>
              <a:t> </a:t>
            </a:r>
          </a:p>
        </p:txBody>
      </p:sp>
    </p:spTree>
    <p:extLst>
      <p:ext uri="{BB962C8B-B14F-4D97-AF65-F5344CB8AC3E}">
        <p14:creationId xmlns:p14="http://schemas.microsoft.com/office/powerpoint/2010/main" val="1635656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Runtine</a:t>
            </a:r>
            <a:r>
              <a:rPr lang="en-US" dirty="0" smtClean="0"/>
              <a:t> used in the examples that follow</a:t>
            </a:r>
            <a:endParaRPr lang="en-US" dirty="0"/>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12</a:t>
            </a:fld>
            <a:endParaRPr lang="uk-UA" dirty="0"/>
          </a:p>
        </p:txBody>
      </p:sp>
      <p:sp>
        <p:nvSpPr>
          <p:cNvPr id="9" name="TextBox 8"/>
          <p:cNvSpPr txBox="1"/>
          <p:nvPr/>
        </p:nvSpPr>
        <p:spPr>
          <a:xfrm>
            <a:off x="4650658" y="747252"/>
            <a:ext cx="4168877" cy="1323439"/>
          </a:xfrm>
          <a:prstGeom prst="rect">
            <a:avLst/>
          </a:prstGeom>
          <a:noFill/>
        </p:spPr>
        <p:txBody>
          <a:bodyPr wrap="square" rtlCol="0">
            <a:spAutoFit/>
          </a:bodyPr>
          <a:lstStyle/>
          <a:p>
            <a:r>
              <a:rPr lang="en-US" sz="2000" dirty="0" smtClean="0"/>
              <a:t>The next few pages detail the runtime environment used (tables, data, indexes) in the sample queries to follow-</a:t>
            </a:r>
          </a:p>
        </p:txBody>
      </p:sp>
    </p:spTree>
    <p:extLst>
      <p:ext uri="{BB962C8B-B14F-4D97-AF65-F5344CB8AC3E}">
        <p14:creationId xmlns:p14="http://schemas.microsoft.com/office/powerpoint/2010/main" val="3177890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Runtime Used .. page 1 of 3 </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13</a:t>
            </a:fld>
            <a:endParaRPr lang="uk-UA" dirty="0"/>
          </a:p>
        </p:txBody>
      </p:sp>
      <p:sp>
        <p:nvSpPr>
          <p:cNvPr id="6" name="Content Placeholder 3"/>
          <p:cNvSpPr>
            <a:spLocks noGrp="1"/>
          </p:cNvSpPr>
          <p:nvPr>
            <p:ph sz="quarter" idx="16"/>
          </p:nvPr>
        </p:nvSpPr>
        <p:spPr>
          <a:xfrm>
            <a:off x="290052" y="984586"/>
            <a:ext cx="4530440" cy="2718265"/>
          </a:xfrm>
        </p:spPr>
        <p:txBody>
          <a:bodyPr/>
          <a:lstStyle/>
          <a:p>
            <a:pPr marL="6350" indent="0" defTabSz="225425">
              <a:spcBef>
                <a:spcPts val="0"/>
              </a:spcBef>
              <a:spcAft>
                <a:spcPts val="0"/>
              </a:spcAft>
              <a:buNone/>
            </a:pPr>
            <a:r>
              <a:rPr lang="en-US" sz="1800" dirty="0"/>
              <a:t>DROP KEYSPACE ks_7451</a:t>
            </a:r>
            <a:r>
              <a:rPr lang="en-US" sz="1800" dirty="0" smtClean="0"/>
              <a:t>;</a:t>
            </a:r>
            <a:endParaRPr lang="en-US" sz="1800" dirty="0"/>
          </a:p>
          <a:p>
            <a:pPr marL="6350" indent="0" defTabSz="225425">
              <a:spcBef>
                <a:spcPts val="0"/>
              </a:spcBef>
              <a:spcAft>
                <a:spcPts val="0"/>
              </a:spcAft>
              <a:buNone/>
            </a:pPr>
            <a:r>
              <a:rPr lang="en-US" sz="1800" dirty="0"/>
              <a:t>CREATE KEYSPACE ks_7451 WITH REPLICATION </a:t>
            </a:r>
            <a:r>
              <a:rPr lang="en-US" sz="1800" dirty="0" smtClean="0"/>
              <a:t>= {</a:t>
            </a:r>
            <a:r>
              <a:rPr lang="en-US" sz="1800" dirty="0"/>
              <a:t>'class': </a:t>
            </a:r>
            <a:endParaRPr lang="en-US" sz="1800" dirty="0" smtClean="0"/>
          </a:p>
          <a:p>
            <a:pPr marL="6350" indent="0" defTabSz="225425">
              <a:spcBef>
                <a:spcPts val="0"/>
              </a:spcBef>
              <a:spcAft>
                <a:spcPts val="0"/>
              </a:spcAft>
              <a:buNone/>
            </a:pPr>
            <a:r>
              <a:rPr lang="en-US" sz="1800" dirty="0"/>
              <a:t>	</a:t>
            </a:r>
            <a:r>
              <a:rPr lang="en-US" sz="1800" dirty="0" smtClean="0"/>
              <a:t>'</a:t>
            </a:r>
            <a:r>
              <a:rPr lang="en-US" sz="1800" dirty="0" err="1" smtClean="0"/>
              <a:t>SimpleStrategy</a:t>
            </a:r>
            <a:r>
              <a:rPr lang="en-US" sz="1800" dirty="0"/>
              <a:t>', </a:t>
            </a:r>
            <a:endParaRPr lang="en-US" sz="1800" dirty="0" smtClean="0"/>
          </a:p>
          <a:p>
            <a:pPr marL="6350" indent="0" defTabSz="225425">
              <a:spcBef>
                <a:spcPts val="0"/>
              </a:spcBef>
              <a:spcAft>
                <a:spcPts val="0"/>
              </a:spcAft>
              <a:buNone/>
            </a:pPr>
            <a:r>
              <a:rPr lang="en-US" sz="1800" dirty="0"/>
              <a:t>	</a:t>
            </a:r>
            <a:r>
              <a:rPr lang="en-US" sz="1800" dirty="0" smtClean="0"/>
              <a:t>'</a:t>
            </a:r>
            <a:r>
              <a:rPr lang="en-US" sz="1800" dirty="0" err="1" smtClean="0"/>
              <a:t>replication_factor</a:t>
            </a:r>
            <a:r>
              <a:rPr lang="en-US" sz="1800" dirty="0"/>
              <a:t>': 1</a:t>
            </a:r>
            <a:r>
              <a:rPr lang="en-US" sz="1800" dirty="0" smtClean="0"/>
              <a:t>};</a:t>
            </a:r>
            <a:endParaRPr lang="en-US" sz="1800" dirty="0"/>
          </a:p>
          <a:p>
            <a:pPr marL="6350" indent="0" defTabSz="225425">
              <a:spcBef>
                <a:spcPts val="0"/>
              </a:spcBef>
              <a:spcAft>
                <a:spcPts val="0"/>
              </a:spcAft>
              <a:buNone/>
            </a:pPr>
            <a:r>
              <a:rPr lang="en-US" sz="1800" dirty="0"/>
              <a:t>USE ks_7451;</a:t>
            </a:r>
          </a:p>
          <a:p>
            <a:pPr marL="6350" indent="0" defTabSz="225425">
              <a:spcBef>
                <a:spcPts val="0"/>
              </a:spcBef>
              <a:spcAft>
                <a:spcPts val="0"/>
              </a:spcAft>
              <a:buNone/>
            </a:pPr>
            <a:endParaRPr lang="en-US" sz="1800" dirty="0"/>
          </a:p>
          <a:p>
            <a:pPr marL="6350" indent="0" defTabSz="225425">
              <a:spcBef>
                <a:spcPts val="0"/>
              </a:spcBef>
              <a:spcAft>
                <a:spcPts val="0"/>
              </a:spcAft>
              <a:buNone/>
            </a:pPr>
            <a:r>
              <a:rPr lang="en-US" sz="1800" dirty="0">
                <a:solidFill>
                  <a:srgbClr val="00B0F0"/>
                </a:solidFill>
              </a:rPr>
              <a:t>CREATE TYPE </a:t>
            </a:r>
            <a:r>
              <a:rPr lang="en-US" sz="1800" dirty="0" err="1">
                <a:solidFill>
                  <a:srgbClr val="00B0F0"/>
                </a:solidFill>
              </a:rPr>
              <a:t>my_udt</a:t>
            </a:r>
            <a:endParaRPr lang="en-US" sz="1800" dirty="0">
              <a:solidFill>
                <a:srgbClr val="00B0F0"/>
              </a:solidFill>
            </a:endParaRPr>
          </a:p>
          <a:p>
            <a:pPr marL="6350" indent="0" defTabSz="225425">
              <a:spcBef>
                <a:spcPts val="0"/>
              </a:spcBef>
              <a:spcAft>
                <a:spcPts val="0"/>
              </a:spcAft>
              <a:buNone/>
            </a:pPr>
            <a:r>
              <a:rPr lang="en-US" sz="1800" dirty="0" smtClean="0">
                <a:solidFill>
                  <a:srgbClr val="00B0F0"/>
                </a:solidFill>
              </a:rPr>
              <a:t>	(</a:t>
            </a:r>
            <a:endParaRPr lang="en-US" sz="1800" dirty="0">
              <a:solidFill>
                <a:srgbClr val="00B0F0"/>
              </a:solidFill>
            </a:endParaRPr>
          </a:p>
          <a:p>
            <a:pPr marL="6350" indent="0" defTabSz="225425">
              <a:spcBef>
                <a:spcPts val="0"/>
              </a:spcBef>
              <a:spcAft>
                <a:spcPts val="0"/>
              </a:spcAft>
              <a:buNone/>
            </a:pPr>
            <a:r>
              <a:rPr lang="en-US" sz="1800" dirty="0" smtClean="0">
                <a:solidFill>
                  <a:srgbClr val="00B0F0"/>
                </a:solidFill>
              </a:rPr>
              <a:t>	</a:t>
            </a:r>
            <a:r>
              <a:rPr lang="en-US" sz="1800" dirty="0" err="1" smtClean="0">
                <a:solidFill>
                  <a:srgbClr val="00B0F0"/>
                </a:solidFill>
              </a:rPr>
              <a:t>colm</a:t>
            </a:r>
            <a:r>
              <a:rPr lang="en-US" sz="1800" dirty="0" smtClean="0">
                <a:solidFill>
                  <a:srgbClr val="00B0F0"/>
                </a:solidFill>
              </a:rPr>
              <a:t>               </a:t>
            </a:r>
            <a:r>
              <a:rPr lang="en-US" sz="1800" dirty="0">
                <a:solidFill>
                  <a:srgbClr val="00B0F0"/>
                </a:solidFill>
              </a:rPr>
              <a:t>TEXT,</a:t>
            </a:r>
          </a:p>
          <a:p>
            <a:pPr marL="6350" indent="0" defTabSz="225425">
              <a:spcBef>
                <a:spcPts val="0"/>
              </a:spcBef>
              <a:spcAft>
                <a:spcPts val="0"/>
              </a:spcAft>
              <a:buNone/>
            </a:pPr>
            <a:r>
              <a:rPr lang="en-US" sz="1800" dirty="0" smtClean="0">
                <a:solidFill>
                  <a:srgbClr val="00B0F0"/>
                </a:solidFill>
              </a:rPr>
              <a:t>	</a:t>
            </a:r>
            <a:r>
              <a:rPr lang="en-US" sz="1800" dirty="0" err="1" smtClean="0">
                <a:solidFill>
                  <a:srgbClr val="00B0F0"/>
                </a:solidFill>
              </a:rPr>
              <a:t>coln</a:t>
            </a:r>
            <a:r>
              <a:rPr lang="en-US" sz="1800" dirty="0" smtClean="0">
                <a:solidFill>
                  <a:srgbClr val="00B0F0"/>
                </a:solidFill>
              </a:rPr>
              <a:t>               </a:t>
            </a:r>
            <a:r>
              <a:rPr lang="en-US" sz="1800" dirty="0">
                <a:solidFill>
                  <a:srgbClr val="00B0F0"/>
                </a:solidFill>
              </a:rPr>
              <a:t>TEXT</a:t>
            </a:r>
          </a:p>
          <a:p>
            <a:pPr marL="6350" indent="0" defTabSz="225425">
              <a:spcBef>
                <a:spcPts val="0"/>
              </a:spcBef>
              <a:spcAft>
                <a:spcPts val="0"/>
              </a:spcAft>
              <a:buNone/>
            </a:pPr>
            <a:r>
              <a:rPr lang="en-US" sz="1800" dirty="0" smtClean="0">
                <a:solidFill>
                  <a:srgbClr val="00B0F0"/>
                </a:solidFill>
              </a:rPr>
              <a:t>	);</a:t>
            </a:r>
            <a:endParaRPr lang="en-US" sz="1800" dirty="0">
              <a:solidFill>
                <a:srgbClr val="00B0F0"/>
              </a:solidFill>
            </a:endParaRPr>
          </a:p>
        </p:txBody>
      </p:sp>
      <p:sp>
        <p:nvSpPr>
          <p:cNvPr id="7" name="Content Placeholder 3"/>
          <p:cNvSpPr txBox="1">
            <a:spLocks/>
          </p:cNvSpPr>
          <p:nvPr/>
        </p:nvSpPr>
        <p:spPr>
          <a:xfrm>
            <a:off x="4899151" y="984587"/>
            <a:ext cx="3694243" cy="2718265"/>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spcBef>
                <a:spcPts val="0"/>
              </a:spcBef>
              <a:spcAft>
                <a:spcPts val="0"/>
              </a:spcAft>
              <a:buFont typeface="Arial"/>
              <a:buNone/>
            </a:pPr>
            <a:r>
              <a:rPr lang="en-US" sz="1800" dirty="0" smtClean="0"/>
              <a:t>CREATE TABLE t10</a:t>
            </a:r>
          </a:p>
          <a:p>
            <a:pPr marL="6350" indent="0">
              <a:spcBef>
                <a:spcPts val="0"/>
              </a:spcBef>
              <a:spcAft>
                <a:spcPts val="0"/>
              </a:spcAft>
              <a:buFont typeface="Arial"/>
              <a:buNone/>
            </a:pPr>
            <a:r>
              <a:rPr lang="en-US" sz="1800" dirty="0" smtClean="0"/>
              <a:t>   (</a:t>
            </a:r>
          </a:p>
          <a:p>
            <a:pPr marL="6350" indent="0">
              <a:spcBef>
                <a:spcPts val="0"/>
              </a:spcBef>
              <a:spcAft>
                <a:spcPts val="0"/>
              </a:spcAft>
              <a:buFont typeface="Arial"/>
              <a:buNone/>
            </a:pPr>
            <a:r>
              <a:rPr lang="en-US" sz="1800" dirty="0" smtClean="0"/>
              <a:t>   col1               TEXT,</a:t>
            </a:r>
          </a:p>
          <a:p>
            <a:pPr marL="6350" indent="0">
              <a:spcBef>
                <a:spcPts val="0"/>
              </a:spcBef>
              <a:spcAft>
                <a:spcPts val="0"/>
              </a:spcAft>
              <a:buFont typeface="Arial"/>
              <a:buNone/>
            </a:pPr>
            <a:r>
              <a:rPr lang="en-US" sz="1800" dirty="0" smtClean="0"/>
              <a:t>   col2               TEXT,</a:t>
            </a:r>
          </a:p>
          <a:p>
            <a:pPr marL="6350" indent="0">
              <a:spcBef>
                <a:spcPts val="0"/>
              </a:spcBef>
              <a:spcAft>
                <a:spcPts val="0"/>
              </a:spcAft>
              <a:buFont typeface="Arial"/>
              <a:buNone/>
            </a:pPr>
            <a:r>
              <a:rPr lang="en-US" sz="1800" dirty="0" smtClean="0"/>
              <a:t>   col3               INT,</a:t>
            </a:r>
          </a:p>
          <a:p>
            <a:pPr marL="6350" indent="0">
              <a:spcBef>
                <a:spcPts val="0"/>
              </a:spcBef>
              <a:spcAft>
                <a:spcPts val="0"/>
              </a:spcAft>
              <a:buFont typeface="Arial"/>
              <a:buNone/>
            </a:pPr>
            <a:r>
              <a:rPr lang="en-US" sz="1800" dirty="0" smtClean="0"/>
              <a:t>   col4               INT,</a:t>
            </a:r>
          </a:p>
          <a:p>
            <a:pPr marL="6350" indent="0">
              <a:spcBef>
                <a:spcPts val="0"/>
              </a:spcBef>
              <a:spcAft>
                <a:spcPts val="0"/>
              </a:spcAft>
              <a:buFont typeface="Arial"/>
              <a:buNone/>
            </a:pPr>
            <a:r>
              <a:rPr lang="en-US" sz="1800" dirty="0" smtClean="0"/>
              <a:t>   col5               TEXT,</a:t>
            </a:r>
          </a:p>
          <a:p>
            <a:pPr marL="6350" indent="0">
              <a:spcBef>
                <a:spcPts val="0"/>
              </a:spcBef>
              <a:spcAft>
                <a:spcPts val="0"/>
              </a:spcAft>
              <a:buFont typeface="Arial"/>
              <a:buNone/>
            </a:pPr>
            <a:r>
              <a:rPr lang="en-US" sz="1800" dirty="0" smtClean="0"/>
              <a:t>   col6               TEXT,</a:t>
            </a:r>
          </a:p>
          <a:p>
            <a:pPr marL="6350" indent="0">
              <a:spcBef>
                <a:spcPts val="0"/>
              </a:spcBef>
              <a:spcAft>
                <a:spcPts val="0"/>
              </a:spcAft>
              <a:buFont typeface="Arial"/>
              <a:buNone/>
            </a:pPr>
            <a:r>
              <a:rPr lang="en-US" sz="1800" dirty="0" smtClean="0"/>
              <a:t>   col7               TEXT,</a:t>
            </a:r>
          </a:p>
          <a:p>
            <a:pPr marL="6350" indent="0">
              <a:spcBef>
                <a:spcPts val="0"/>
              </a:spcBef>
              <a:spcAft>
                <a:spcPts val="0"/>
              </a:spcAft>
              <a:buFont typeface="Arial"/>
              <a:buNone/>
            </a:pPr>
            <a:r>
              <a:rPr lang="en-US" sz="1800" dirty="0" smtClean="0"/>
              <a:t>   col8               TEXT,</a:t>
            </a:r>
          </a:p>
          <a:p>
            <a:pPr marL="6350" indent="0">
              <a:spcBef>
                <a:spcPts val="0"/>
              </a:spcBef>
              <a:spcAft>
                <a:spcPts val="0"/>
              </a:spcAft>
              <a:buFont typeface="Arial"/>
              <a:buNone/>
            </a:pPr>
            <a:r>
              <a:rPr lang="en-US" sz="1800" dirty="0" smtClean="0">
                <a:solidFill>
                  <a:srgbClr val="00B0F0"/>
                </a:solidFill>
              </a:rPr>
              <a:t>   col9               SET &lt;TEXT&gt;,</a:t>
            </a:r>
          </a:p>
          <a:p>
            <a:pPr marL="6350" indent="0">
              <a:spcBef>
                <a:spcPts val="0"/>
              </a:spcBef>
              <a:spcAft>
                <a:spcPts val="0"/>
              </a:spcAft>
              <a:buFont typeface="Arial"/>
              <a:buNone/>
            </a:pPr>
            <a:r>
              <a:rPr lang="en-US" sz="1800" dirty="0" smtClean="0">
                <a:solidFill>
                  <a:srgbClr val="00B0F0"/>
                </a:solidFill>
              </a:rPr>
              <a:t>   col0               FROZEN&lt;</a:t>
            </a:r>
            <a:r>
              <a:rPr lang="en-US" sz="1800" dirty="0" err="1" smtClean="0">
                <a:solidFill>
                  <a:srgbClr val="00B0F0"/>
                </a:solidFill>
              </a:rPr>
              <a:t>my_udt</a:t>
            </a:r>
            <a:r>
              <a:rPr lang="en-US" sz="1800" dirty="0" smtClean="0">
                <a:solidFill>
                  <a:srgbClr val="00B0F0"/>
                </a:solidFill>
              </a:rPr>
              <a:t>&gt;,</a:t>
            </a:r>
          </a:p>
          <a:p>
            <a:pPr marL="6350" indent="0">
              <a:spcBef>
                <a:spcPts val="0"/>
              </a:spcBef>
              <a:spcAft>
                <a:spcPts val="0"/>
              </a:spcAft>
              <a:buFont typeface="Arial"/>
              <a:buNone/>
            </a:pPr>
            <a:r>
              <a:rPr lang="en-US" sz="1800" dirty="0" smtClean="0"/>
              <a:t>   PRIMARY KEY ((col1, col2)) );</a:t>
            </a:r>
            <a:endParaRPr lang="en-US" sz="18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9675" y="528860"/>
            <a:ext cx="1127125" cy="10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7896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Runtime Used .. page 2</a:t>
            </a:r>
            <a:r>
              <a:rPr lang="en-US" dirty="0" smtClean="0"/>
              <a:t> </a:t>
            </a:r>
            <a:r>
              <a:rPr lang="en-US" dirty="0"/>
              <a:t>of </a:t>
            </a:r>
            <a:r>
              <a:rPr lang="en-US" dirty="0" smtClean="0"/>
              <a:t>3</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14</a:t>
            </a:fld>
            <a:endParaRPr lang="uk-UA" dirty="0"/>
          </a:p>
        </p:txBody>
      </p:sp>
      <p:sp>
        <p:nvSpPr>
          <p:cNvPr id="6" name="Content Placeholder 3"/>
          <p:cNvSpPr>
            <a:spLocks noGrp="1"/>
          </p:cNvSpPr>
          <p:nvPr>
            <p:ph sz="quarter" idx="16"/>
          </p:nvPr>
        </p:nvSpPr>
        <p:spPr>
          <a:xfrm>
            <a:off x="378542" y="739861"/>
            <a:ext cx="3485535" cy="2718265"/>
          </a:xfrm>
        </p:spPr>
        <p:txBody>
          <a:bodyPr/>
          <a:lstStyle/>
          <a:p>
            <a:pPr marL="6350" indent="0" defTabSz="225425">
              <a:spcBef>
                <a:spcPts val="0"/>
              </a:spcBef>
              <a:spcAft>
                <a:spcPts val="0"/>
              </a:spcAft>
              <a:buNone/>
            </a:pPr>
            <a:r>
              <a:rPr lang="en-US" sz="1800" dirty="0"/>
              <a:t>INSERT INTO t10</a:t>
            </a:r>
          </a:p>
          <a:p>
            <a:pPr marL="6350" indent="0" defTabSz="225425">
              <a:spcBef>
                <a:spcPts val="0"/>
              </a:spcBef>
              <a:spcAft>
                <a:spcPts val="0"/>
              </a:spcAft>
              <a:buNone/>
            </a:pPr>
            <a:r>
              <a:rPr lang="en-US" sz="1800" dirty="0"/>
              <a:t>   (col1, col2, col3, col4, col5,</a:t>
            </a:r>
          </a:p>
          <a:p>
            <a:pPr marL="6350" indent="0" defTabSz="225425">
              <a:spcBef>
                <a:spcPts val="0"/>
              </a:spcBef>
              <a:spcAft>
                <a:spcPts val="0"/>
              </a:spcAft>
              <a:buNone/>
            </a:pPr>
            <a:r>
              <a:rPr lang="en-US" sz="1800" dirty="0"/>
              <a:t>      col6, col7, col8, col9, col0)</a:t>
            </a:r>
          </a:p>
          <a:p>
            <a:pPr marL="6350" indent="0" defTabSz="225425">
              <a:spcBef>
                <a:spcPts val="0"/>
              </a:spcBef>
              <a:spcAft>
                <a:spcPts val="0"/>
              </a:spcAft>
              <a:buNone/>
            </a:pPr>
            <a:r>
              <a:rPr lang="en-US" sz="1800" dirty="0"/>
              <a:t>VALUES</a:t>
            </a:r>
          </a:p>
          <a:p>
            <a:pPr marL="6350" indent="0" defTabSz="225425">
              <a:spcBef>
                <a:spcPts val="0"/>
              </a:spcBef>
              <a:spcAft>
                <a:spcPts val="0"/>
              </a:spcAft>
              <a:buNone/>
            </a:pPr>
            <a:r>
              <a:rPr lang="en-US" sz="1800" dirty="0"/>
              <a:t>   ('</a:t>
            </a:r>
            <a:r>
              <a:rPr lang="en-US" sz="1800" dirty="0" err="1"/>
              <a:t>aaa</a:t>
            </a:r>
            <a:r>
              <a:rPr lang="en-US" sz="1800" dirty="0"/>
              <a:t>', '</a:t>
            </a:r>
            <a:r>
              <a:rPr lang="en-US" sz="1800" dirty="0" err="1"/>
              <a:t>aaa</a:t>
            </a:r>
            <a:r>
              <a:rPr lang="en-US" sz="1800" dirty="0"/>
              <a:t>', 1, 2, 'Mary',</a:t>
            </a:r>
          </a:p>
          <a:p>
            <a:pPr marL="6350" indent="0" defTabSz="225425">
              <a:spcBef>
                <a:spcPts val="0"/>
              </a:spcBef>
              <a:spcAft>
                <a:spcPts val="0"/>
              </a:spcAft>
              <a:buNone/>
            </a:pPr>
            <a:r>
              <a:rPr lang="en-US" sz="1800" dirty="0"/>
              <a:t>      'Dog Cat Bird', '</a:t>
            </a:r>
            <a:r>
              <a:rPr lang="en-US" sz="1800" dirty="0" err="1"/>
              <a:t>aaa</a:t>
            </a:r>
            <a:r>
              <a:rPr lang="en-US" sz="1800" dirty="0"/>
              <a:t>', '</a:t>
            </a:r>
            <a:r>
              <a:rPr lang="en-US" sz="1800" dirty="0" err="1"/>
              <a:t>aaa</a:t>
            </a:r>
            <a:r>
              <a:rPr lang="en-US" sz="1800" dirty="0"/>
              <a:t>',</a:t>
            </a:r>
          </a:p>
          <a:p>
            <a:pPr marL="6350" indent="0" defTabSz="225425">
              <a:spcBef>
                <a:spcPts val="0"/>
              </a:spcBef>
              <a:spcAft>
                <a:spcPts val="0"/>
              </a:spcAft>
              <a:buNone/>
            </a:pPr>
            <a:r>
              <a:rPr lang="en-US" sz="1800" dirty="0"/>
              <a:t>      </a:t>
            </a:r>
            <a:r>
              <a:rPr lang="en-US" sz="1800" dirty="0">
                <a:solidFill>
                  <a:srgbClr val="00B0F0"/>
                </a:solidFill>
              </a:rPr>
              <a:t>{'Coke', 'Diet Coke'},</a:t>
            </a:r>
          </a:p>
          <a:p>
            <a:pPr marL="6350" indent="0" defTabSz="225425">
              <a:spcBef>
                <a:spcPts val="0"/>
              </a:spcBef>
              <a:spcAft>
                <a:spcPts val="0"/>
              </a:spcAft>
              <a:buNone/>
            </a:pPr>
            <a:r>
              <a:rPr lang="en-US" sz="1800" dirty="0">
                <a:solidFill>
                  <a:srgbClr val="00B0F0"/>
                </a:solidFill>
              </a:rPr>
              <a:t>      { </a:t>
            </a:r>
            <a:r>
              <a:rPr lang="en-US" sz="1800" dirty="0" err="1">
                <a:solidFill>
                  <a:srgbClr val="00B0F0"/>
                </a:solidFill>
              </a:rPr>
              <a:t>colm</a:t>
            </a:r>
            <a:r>
              <a:rPr lang="en-US" sz="1800" dirty="0">
                <a:solidFill>
                  <a:srgbClr val="00B0F0"/>
                </a:solidFill>
              </a:rPr>
              <a:t> : '</a:t>
            </a:r>
            <a:r>
              <a:rPr lang="en-US" sz="1800" dirty="0" err="1">
                <a:solidFill>
                  <a:srgbClr val="00B0F0"/>
                </a:solidFill>
              </a:rPr>
              <a:t>aaa</a:t>
            </a:r>
            <a:r>
              <a:rPr lang="en-US" sz="1800" dirty="0">
                <a:solidFill>
                  <a:srgbClr val="00B0F0"/>
                </a:solidFill>
              </a:rPr>
              <a:t>' , </a:t>
            </a:r>
            <a:r>
              <a:rPr lang="en-US" sz="1800" dirty="0" err="1">
                <a:solidFill>
                  <a:srgbClr val="00B0F0"/>
                </a:solidFill>
              </a:rPr>
              <a:t>coln</a:t>
            </a:r>
            <a:r>
              <a:rPr lang="en-US" sz="1800" dirty="0">
                <a:solidFill>
                  <a:srgbClr val="00B0F0"/>
                </a:solidFill>
              </a:rPr>
              <a:t> : '</a:t>
            </a:r>
            <a:r>
              <a:rPr lang="en-US" sz="1800" dirty="0" err="1">
                <a:solidFill>
                  <a:srgbClr val="00B0F0"/>
                </a:solidFill>
              </a:rPr>
              <a:t>aaa</a:t>
            </a:r>
            <a:r>
              <a:rPr lang="en-US" sz="1800" dirty="0">
                <a:solidFill>
                  <a:srgbClr val="00B0F0"/>
                </a:solidFill>
              </a:rPr>
              <a:t>' }</a:t>
            </a:r>
            <a:r>
              <a:rPr lang="en-US" sz="1800" dirty="0"/>
              <a:t> );</a:t>
            </a:r>
          </a:p>
          <a:p>
            <a:pPr marL="6350" indent="0" defTabSz="225425">
              <a:spcBef>
                <a:spcPts val="0"/>
              </a:spcBef>
              <a:spcAft>
                <a:spcPts val="0"/>
              </a:spcAft>
              <a:buNone/>
            </a:pPr>
            <a:r>
              <a:rPr lang="en-US" sz="1800" dirty="0" smtClean="0"/>
              <a:t> </a:t>
            </a:r>
            <a:endParaRPr lang="en-US" sz="1800" dirty="0"/>
          </a:p>
          <a:p>
            <a:pPr marL="6350" indent="0" defTabSz="225425">
              <a:spcBef>
                <a:spcPts val="0"/>
              </a:spcBef>
              <a:spcAft>
                <a:spcPts val="0"/>
              </a:spcAft>
              <a:buNone/>
            </a:pPr>
            <a:r>
              <a:rPr lang="en-US" sz="1800" dirty="0"/>
              <a:t>VALUES</a:t>
            </a:r>
          </a:p>
          <a:p>
            <a:pPr marL="6350" indent="0" defTabSz="225425">
              <a:spcBef>
                <a:spcPts val="0"/>
              </a:spcBef>
              <a:spcAft>
                <a:spcPts val="0"/>
              </a:spcAft>
              <a:buNone/>
            </a:pPr>
            <a:r>
              <a:rPr lang="en-US" sz="1800" dirty="0"/>
              <a:t>   ('</a:t>
            </a:r>
            <a:r>
              <a:rPr lang="en-US" sz="1800" dirty="0" err="1"/>
              <a:t>bbb</a:t>
            </a:r>
            <a:r>
              <a:rPr lang="en-US" sz="1800" dirty="0"/>
              <a:t>', '</a:t>
            </a:r>
            <a:r>
              <a:rPr lang="en-US" sz="1800" dirty="0" err="1"/>
              <a:t>bbb</a:t>
            </a:r>
            <a:r>
              <a:rPr lang="en-US" sz="1800" dirty="0"/>
              <a:t>', 3, 4, 'Harry',</a:t>
            </a:r>
          </a:p>
          <a:p>
            <a:pPr marL="6350" indent="0" defTabSz="225425">
              <a:spcBef>
                <a:spcPts val="0"/>
              </a:spcBef>
              <a:spcAft>
                <a:spcPts val="0"/>
              </a:spcAft>
              <a:buNone/>
            </a:pPr>
            <a:r>
              <a:rPr lang="en-US" sz="1800" dirty="0"/>
              <a:t>      'Dog Mouse Cat', '</a:t>
            </a:r>
            <a:r>
              <a:rPr lang="en-US" sz="1800" dirty="0" err="1"/>
              <a:t>bbb</a:t>
            </a:r>
            <a:r>
              <a:rPr lang="en-US" sz="1800" dirty="0"/>
              <a:t>', '</a:t>
            </a:r>
            <a:r>
              <a:rPr lang="en-US" sz="1800" dirty="0" err="1"/>
              <a:t>bbb</a:t>
            </a:r>
            <a:r>
              <a:rPr lang="en-US" sz="1800" dirty="0"/>
              <a:t>',</a:t>
            </a:r>
          </a:p>
          <a:p>
            <a:pPr marL="6350" indent="0" defTabSz="225425">
              <a:spcBef>
                <a:spcPts val="0"/>
              </a:spcBef>
              <a:spcAft>
                <a:spcPts val="0"/>
              </a:spcAft>
              <a:buNone/>
            </a:pPr>
            <a:r>
              <a:rPr lang="en-US" sz="1800" dirty="0"/>
              <a:t>      {'</a:t>
            </a:r>
            <a:r>
              <a:rPr lang="en-US" sz="1800" dirty="0" err="1"/>
              <a:t>Mtn</a:t>
            </a:r>
            <a:r>
              <a:rPr lang="en-US" sz="1800" dirty="0"/>
              <a:t> Dew', 'Vault'},</a:t>
            </a:r>
          </a:p>
          <a:p>
            <a:pPr marL="6350" indent="0" defTabSz="225425">
              <a:spcBef>
                <a:spcPts val="0"/>
              </a:spcBef>
              <a:spcAft>
                <a:spcPts val="0"/>
              </a:spcAft>
              <a:buNone/>
            </a:pPr>
            <a:r>
              <a:rPr lang="en-US" sz="1800" dirty="0"/>
              <a:t>      { </a:t>
            </a:r>
            <a:r>
              <a:rPr lang="en-US" sz="1800" dirty="0" err="1"/>
              <a:t>colm</a:t>
            </a:r>
            <a:r>
              <a:rPr lang="en-US" sz="1800" dirty="0"/>
              <a:t> : '</a:t>
            </a:r>
            <a:r>
              <a:rPr lang="en-US" sz="1800" dirty="0" err="1"/>
              <a:t>bbb</a:t>
            </a:r>
            <a:r>
              <a:rPr lang="en-US" sz="1800" dirty="0"/>
              <a:t>' , </a:t>
            </a:r>
            <a:r>
              <a:rPr lang="en-US" sz="1800" dirty="0" err="1"/>
              <a:t>coln</a:t>
            </a:r>
            <a:r>
              <a:rPr lang="en-US" sz="1800" dirty="0"/>
              <a:t> : '</a:t>
            </a:r>
            <a:r>
              <a:rPr lang="en-US" sz="1800" dirty="0" err="1"/>
              <a:t>bbb</a:t>
            </a:r>
            <a:r>
              <a:rPr lang="en-US" sz="1800" dirty="0"/>
              <a:t>' } </a:t>
            </a:r>
            <a:r>
              <a:rPr lang="en-US" sz="1800" dirty="0" smtClean="0"/>
              <a:t>);</a:t>
            </a:r>
            <a:endParaRPr lang="en-US" sz="1800" dirty="0"/>
          </a:p>
        </p:txBody>
      </p:sp>
      <p:sp>
        <p:nvSpPr>
          <p:cNvPr id="7" name="Content Placeholder 3"/>
          <p:cNvSpPr txBox="1">
            <a:spLocks/>
          </p:cNvSpPr>
          <p:nvPr/>
        </p:nvSpPr>
        <p:spPr>
          <a:xfrm>
            <a:off x="4611330" y="1209337"/>
            <a:ext cx="3544528" cy="2718265"/>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defTabSz="225425">
              <a:spcBef>
                <a:spcPts val="0"/>
              </a:spcBef>
              <a:spcAft>
                <a:spcPts val="0"/>
              </a:spcAft>
              <a:buFont typeface="Arial"/>
              <a:buNone/>
            </a:pPr>
            <a:r>
              <a:rPr lang="en-US" sz="1800" dirty="0" smtClean="0"/>
              <a:t>VALUES</a:t>
            </a:r>
          </a:p>
          <a:p>
            <a:pPr marL="6350" indent="0" defTabSz="225425">
              <a:spcBef>
                <a:spcPts val="0"/>
              </a:spcBef>
              <a:spcAft>
                <a:spcPts val="0"/>
              </a:spcAft>
              <a:buFont typeface="Arial"/>
              <a:buNone/>
            </a:pPr>
            <a:r>
              <a:rPr lang="en-US" sz="1800" dirty="0" smtClean="0"/>
              <a:t>   ('ccc', 'ccc', 1, 5, 'Dave',</a:t>
            </a:r>
          </a:p>
          <a:p>
            <a:pPr marL="6350" indent="0" defTabSz="225425">
              <a:spcBef>
                <a:spcPts val="0"/>
              </a:spcBef>
              <a:spcAft>
                <a:spcPts val="0"/>
              </a:spcAft>
              <a:buFont typeface="Arial"/>
              <a:buNone/>
            </a:pPr>
            <a:r>
              <a:rPr lang="en-US" sz="1800" dirty="0" smtClean="0"/>
              <a:t>      'Dog Mule Cat', 'ccc', 'ccc',</a:t>
            </a:r>
          </a:p>
          <a:p>
            <a:pPr marL="6350" indent="0" defTabSz="225425">
              <a:spcBef>
                <a:spcPts val="0"/>
              </a:spcBef>
              <a:spcAft>
                <a:spcPts val="0"/>
              </a:spcAft>
              <a:buFont typeface="Arial"/>
              <a:buNone/>
            </a:pPr>
            <a:r>
              <a:rPr lang="en-US" sz="1800" dirty="0" smtClean="0"/>
              <a:t>      {'Sprite', '7-Up'},</a:t>
            </a:r>
          </a:p>
          <a:p>
            <a:pPr marL="6350" indent="0" defTabSz="225425">
              <a:spcBef>
                <a:spcPts val="0"/>
              </a:spcBef>
              <a:spcAft>
                <a:spcPts val="0"/>
              </a:spcAft>
              <a:buFont typeface="Arial"/>
              <a:buNone/>
            </a:pPr>
            <a:r>
              <a:rPr lang="en-US" sz="1800" dirty="0" smtClean="0"/>
              <a:t>      { </a:t>
            </a:r>
            <a:r>
              <a:rPr lang="en-US" sz="1800" dirty="0" err="1" smtClean="0"/>
              <a:t>colm</a:t>
            </a:r>
            <a:r>
              <a:rPr lang="en-US" sz="1800" dirty="0" smtClean="0"/>
              <a:t> : 'ccc' , </a:t>
            </a:r>
            <a:r>
              <a:rPr lang="en-US" sz="1800" dirty="0" err="1" smtClean="0"/>
              <a:t>coln</a:t>
            </a:r>
            <a:r>
              <a:rPr lang="en-US" sz="1800" dirty="0" smtClean="0"/>
              <a:t> : 'ccc' } );</a:t>
            </a:r>
          </a:p>
          <a:p>
            <a:pPr marL="6350" indent="0" defTabSz="225425">
              <a:spcBef>
                <a:spcPts val="0"/>
              </a:spcBef>
              <a:spcAft>
                <a:spcPts val="0"/>
              </a:spcAft>
              <a:buFont typeface="Arial"/>
              <a:buNone/>
            </a:pPr>
            <a:endParaRPr lang="en-US" sz="1800" dirty="0" smtClean="0"/>
          </a:p>
          <a:p>
            <a:pPr marL="6350" indent="0" defTabSz="225425">
              <a:spcBef>
                <a:spcPts val="0"/>
              </a:spcBef>
              <a:spcAft>
                <a:spcPts val="0"/>
              </a:spcAft>
              <a:buFont typeface="Arial"/>
              <a:buNone/>
            </a:pPr>
            <a:r>
              <a:rPr lang="en-US" sz="1800" dirty="0" smtClean="0"/>
              <a:t>VALUES</a:t>
            </a:r>
          </a:p>
          <a:p>
            <a:pPr marL="6350" indent="0" defTabSz="225425">
              <a:spcBef>
                <a:spcPts val="0"/>
              </a:spcBef>
              <a:spcAft>
                <a:spcPts val="0"/>
              </a:spcAft>
              <a:buFont typeface="Arial"/>
              <a:buNone/>
            </a:pPr>
            <a:r>
              <a:rPr lang="en-US" sz="1800" dirty="0" smtClean="0"/>
              <a:t>   ('</a:t>
            </a:r>
            <a:r>
              <a:rPr lang="en-US" sz="1800" dirty="0" err="1" smtClean="0"/>
              <a:t>ddd</a:t>
            </a:r>
            <a:r>
              <a:rPr lang="en-US" sz="1800" dirty="0" smtClean="0"/>
              <a:t>', '</a:t>
            </a:r>
            <a:r>
              <a:rPr lang="en-US" sz="1800" dirty="0" err="1" smtClean="0"/>
              <a:t>ddd</a:t>
            </a:r>
            <a:r>
              <a:rPr lang="en-US" sz="1800" dirty="0" smtClean="0"/>
              <a:t>', 1, 6, 'David',</a:t>
            </a:r>
          </a:p>
          <a:p>
            <a:pPr marL="6350" indent="0" defTabSz="225425">
              <a:spcBef>
                <a:spcPts val="0"/>
              </a:spcBef>
              <a:spcAft>
                <a:spcPts val="0"/>
              </a:spcAft>
              <a:buFont typeface="Arial"/>
              <a:buNone/>
            </a:pPr>
            <a:r>
              <a:rPr lang="en-US" sz="1800" dirty="0" smtClean="0"/>
              <a:t>      'Cat Dog Bird', '</a:t>
            </a:r>
            <a:r>
              <a:rPr lang="en-US" sz="1800" dirty="0" err="1" smtClean="0"/>
              <a:t>ddd</a:t>
            </a:r>
            <a:r>
              <a:rPr lang="en-US" sz="1800" dirty="0" smtClean="0"/>
              <a:t>', '</a:t>
            </a:r>
            <a:r>
              <a:rPr lang="en-US" sz="1800" dirty="0" err="1" smtClean="0"/>
              <a:t>ddd</a:t>
            </a:r>
            <a:r>
              <a:rPr lang="en-US" sz="1800" dirty="0" smtClean="0"/>
              <a:t>',</a:t>
            </a:r>
          </a:p>
          <a:p>
            <a:pPr marL="6350" indent="0" defTabSz="225425">
              <a:spcBef>
                <a:spcPts val="0"/>
              </a:spcBef>
              <a:spcAft>
                <a:spcPts val="0"/>
              </a:spcAft>
              <a:buFont typeface="Arial"/>
              <a:buNone/>
            </a:pPr>
            <a:r>
              <a:rPr lang="en-US" sz="1800" dirty="0" smtClean="0"/>
              <a:t>      {'Orange'},</a:t>
            </a:r>
          </a:p>
          <a:p>
            <a:pPr marL="6350" indent="0" defTabSz="225425">
              <a:spcBef>
                <a:spcPts val="0"/>
              </a:spcBef>
              <a:spcAft>
                <a:spcPts val="0"/>
              </a:spcAft>
              <a:buFont typeface="Arial"/>
              <a:buNone/>
            </a:pPr>
            <a:r>
              <a:rPr lang="en-US" sz="1800" dirty="0" smtClean="0"/>
              <a:t>      { </a:t>
            </a:r>
            <a:r>
              <a:rPr lang="en-US" sz="1800" dirty="0" err="1" smtClean="0"/>
              <a:t>colm</a:t>
            </a:r>
            <a:r>
              <a:rPr lang="en-US" sz="1800" dirty="0" smtClean="0"/>
              <a:t> : '</a:t>
            </a:r>
            <a:r>
              <a:rPr lang="en-US" sz="1800" dirty="0" err="1" smtClean="0"/>
              <a:t>ddd</a:t>
            </a:r>
            <a:r>
              <a:rPr lang="en-US" sz="1800" dirty="0" smtClean="0"/>
              <a:t>' , </a:t>
            </a:r>
            <a:r>
              <a:rPr lang="en-US" sz="1800" dirty="0" err="1" smtClean="0"/>
              <a:t>coln</a:t>
            </a:r>
            <a:r>
              <a:rPr lang="en-US" sz="1800" dirty="0" smtClean="0"/>
              <a:t> : '</a:t>
            </a:r>
            <a:r>
              <a:rPr lang="en-US" sz="1800" dirty="0" err="1" smtClean="0"/>
              <a:t>ddd</a:t>
            </a:r>
            <a:r>
              <a:rPr lang="en-US" sz="1800" dirty="0" smtClean="0"/>
              <a:t>' } );</a:t>
            </a:r>
            <a:endParaRPr lang="en-US" sz="18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9675" y="528860"/>
            <a:ext cx="1127125" cy="10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8303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Runtime Used .. page </a:t>
            </a:r>
            <a:r>
              <a:rPr lang="en-US" dirty="0" smtClean="0"/>
              <a:t>3 of 3 </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15</a:t>
            </a:fld>
            <a:endParaRPr lang="uk-UA" dirty="0"/>
          </a:p>
        </p:txBody>
      </p:sp>
      <p:sp>
        <p:nvSpPr>
          <p:cNvPr id="6" name="Content Placeholder 3"/>
          <p:cNvSpPr>
            <a:spLocks noGrp="1"/>
          </p:cNvSpPr>
          <p:nvPr>
            <p:ph sz="quarter" idx="16"/>
          </p:nvPr>
        </p:nvSpPr>
        <p:spPr>
          <a:xfrm>
            <a:off x="172065" y="926674"/>
            <a:ext cx="4380271" cy="2718265"/>
          </a:xfrm>
        </p:spPr>
        <p:txBody>
          <a:bodyPr/>
          <a:lstStyle/>
          <a:p>
            <a:pPr marL="6350" indent="0" defTabSz="225425">
              <a:spcBef>
                <a:spcPts val="0"/>
              </a:spcBef>
              <a:spcAft>
                <a:spcPts val="0"/>
              </a:spcAft>
              <a:buNone/>
            </a:pPr>
            <a:r>
              <a:rPr lang="en-US" dirty="0"/>
              <a:t>CREATE SEARCH INDEX ON t10 </a:t>
            </a:r>
            <a:r>
              <a:rPr lang="en-US" dirty="0" smtClean="0"/>
              <a:t>	WITH </a:t>
            </a:r>
            <a:r>
              <a:rPr lang="en-US" dirty="0"/>
              <a:t>COLUMNS </a:t>
            </a:r>
            <a:r>
              <a:rPr lang="en-US" dirty="0">
                <a:solidFill>
                  <a:srgbClr val="00B0F0"/>
                </a:solidFill>
              </a:rPr>
              <a:t>col1, col2, col3,</a:t>
            </a:r>
          </a:p>
          <a:p>
            <a:pPr marL="6350" indent="0" defTabSz="225425">
              <a:spcBef>
                <a:spcPts val="0"/>
              </a:spcBef>
              <a:spcAft>
                <a:spcPts val="0"/>
              </a:spcAft>
              <a:buNone/>
            </a:pPr>
            <a:r>
              <a:rPr lang="en-US" dirty="0">
                <a:solidFill>
                  <a:srgbClr val="00B0F0"/>
                </a:solidFill>
              </a:rPr>
              <a:t>   col4, col9, col0 { </a:t>
            </a:r>
            <a:r>
              <a:rPr lang="en-US" dirty="0" err="1">
                <a:solidFill>
                  <a:srgbClr val="00B0F0"/>
                </a:solidFill>
              </a:rPr>
              <a:t>docValues</a:t>
            </a:r>
            <a:r>
              <a:rPr lang="en-US" dirty="0">
                <a:solidFill>
                  <a:srgbClr val="00B0F0"/>
                </a:solidFill>
              </a:rPr>
              <a:t> : true };</a:t>
            </a:r>
          </a:p>
          <a:p>
            <a:pPr marL="6350" indent="0" defTabSz="225425">
              <a:spcBef>
                <a:spcPts val="0"/>
              </a:spcBef>
              <a:spcAft>
                <a:spcPts val="0"/>
              </a:spcAft>
              <a:buNone/>
            </a:pPr>
            <a:endParaRPr lang="en-US" dirty="0"/>
          </a:p>
          <a:p>
            <a:pPr marL="6350" indent="0" defTabSz="225425">
              <a:spcBef>
                <a:spcPts val="0"/>
              </a:spcBef>
              <a:spcAft>
                <a:spcPts val="0"/>
              </a:spcAft>
              <a:buNone/>
            </a:pPr>
            <a:r>
              <a:rPr lang="en-US" dirty="0"/>
              <a:t>ALTER SEARCH INDEX SCHEMA ON t10</a:t>
            </a:r>
          </a:p>
          <a:p>
            <a:pPr marL="6350" indent="0" defTabSz="225425">
              <a:spcBef>
                <a:spcPts val="0"/>
              </a:spcBef>
              <a:spcAft>
                <a:spcPts val="0"/>
              </a:spcAft>
              <a:buNone/>
            </a:pPr>
            <a:r>
              <a:rPr lang="en-US" dirty="0" smtClean="0"/>
              <a:t>	ADD </a:t>
            </a:r>
            <a:r>
              <a:rPr lang="en-US" dirty="0" err="1"/>
              <a:t>types.fieldType</a:t>
            </a:r>
            <a:r>
              <a:rPr lang="en-US" dirty="0"/>
              <a:t>[@name='TextField_10',</a:t>
            </a:r>
          </a:p>
          <a:p>
            <a:pPr marL="6350" indent="0" defTabSz="225425">
              <a:spcBef>
                <a:spcPts val="0"/>
              </a:spcBef>
              <a:spcAft>
                <a:spcPts val="0"/>
              </a:spcAft>
              <a:buNone/>
            </a:pPr>
            <a:r>
              <a:rPr lang="en-US" dirty="0" smtClean="0"/>
              <a:t>	@</a:t>
            </a:r>
            <a:r>
              <a:rPr lang="en-US" dirty="0"/>
              <a:t>class='</a:t>
            </a:r>
            <a:r>
              <a:rPr lang="en-US" dirty="0" err="1"/>
              <a:t>solr.TextField</a:t>
            </a:r>
            <a:r>
              <a:rPr lang="en-US" dirty="0"/>
              <a:t>']</a:t>
            </a:r>
          </a:p>
          <a:p>
            <a:pPr marL="6350" indent="0" defTabSz="225425">
              <a:spcBef>
                <a:spcPts val="0"/>
              </a:spcBef>
              <a:spcAft>
                <a:spcPts val="0"/>
              </a:spcAft>
              <a:buNone/>
            </a:pPr>
            <a:r>
              <a:rPr lang="en-US" dirty="0" smtClean="0"/>
              <a:t>	with </a:t>
            </a:r>
            <a:r>
              <a:rPr lang="en-US" dirty="0"/>
              <a:t>'{"analyzer":{"</a:t>
            </a:r>
            <a:r>
              <a:rPr lang="en-US" dirty="0" err="1"/>
              <a:t>tokenizer</a:t>
            </a:r>
            <a:r>
              <a:rPr lang="en-US" dirty="0"/>
              <a:t>":</a:t>
            </a:r>
          </a:p>
          <a:p>
            <a:pPr marL="6350" indent="0" defTabSz="225425">
              <a:spcBef>
                <a:spcPts val="0"/>
              </a:spcBef>
              <a:spcAft>
                <a:spcPts val="0"/>
              </a:spcAft>
              <a:buNone/>
            </a:pPr>
            <a:r>
              <a:rPr lang="en-US" dirty="0" smtClean="0"/>
              <a:t>	{"</a:t>
            </a:r>
            <a:r>
              <a:rPr lang="en-US" dirty="0"/>
              <a:t>class":"</a:t>
            </a:r>
            <a:r>
              <a:rPr lang="en-US" dirty="0" err="1"/>
              <a:t>solr.</a:t>
            </a:r>
            <a:r>
              <a:rPr lang="en-US" dirty="0" err="1">
                <a:solidFill>
                  <a:srgbClr val="00B0F0"/>
                </a:solidFill>
              </a:rPr>
              <a:t>StandardTokenizerFactory</a:t>
            </a:r>
            <a:r>
              <a:rPr lang="en-US" dirty="0"/>
              <a:t>"} }}';</a:t>
            </a:r>
          </a:p>
          <a:p>
            <a:pPr marL="6350" indent="0" defTabSz="225425">
              <a:spcBef>
                <a:spcPts val="0"/>
              </a:spcBef>
              <a:spcAft>
                <a:spcPts val="0"/>
              </a:spcAft>
              <a:buNone/>
            </a:pPr>
            <a:endParaRPr lang="en-US" dirty="0" smtClean="0"/>
          </a:p>
          <a:p>
            <a:pPr marL="6350" indent="0" defTabSz="225425">
              <a:spcBef>
                <a:spcPts val="0"/>
              </a:spcBef>
              <a:spcAft>
                <a:spcPts val="0"/>
              </a:spcAft>
              <a:buNone/>
            </a:pPr>
            <a:r>
              <a:rPr lang="en-US" dirty="0" smtClean="0"/>
              <a:t>ALTER </a:t>
            </a:r>
            <a:r>
              <a:rPr lang="en-US" dirty="0"/>
              <a:t>SEARCH INDEX SCHEMA ON t10</a:t>
            </a:r>
          </a:p>
          <a:p>
            <a:pPr marL="6350" indent="0" defTabSz="225425">
              <a:spcBef>
                <a:spcPts val="0"/>
              </a:spcBef>
              <a:spcAft>
                <a:spcPts val="0"/>
              </a:spcAft>
              <a:buNone/>
            </a:pPr>
            <a:r>
              <a:rPr lang="en-US" dirty="0" smtClean="0"/>
              <a:t>	ADD </a:t>
            </a:r>
            <a:r>
              <a:rPr lang="en-US" dirty="0" err="1"/>
              <a:t>fields.field</a:t>
            </a:r>
            <a:r>
              <a:rPr lang="en-US" dirty="0"/>
              <a:t>[@name='</a:t>
            </a:r>
            <a:r>
              <a:rPr lang="en-US" dirty="0">
                <a:solidFill>
                  <a:srgbClr val="00B0F0"/>
                </a:solidFill>
              </a:rPr>
              <a:t>col5</a:t>
            </a:r>
            <a:r>
              <a:rPr lang="en-US" dirty="0" smtClean="0"/>
              <a:t>',</a:t>
            </a:r>
          </a:p>
          <a:p>
            <a:pPr marL="6350" indent="0" defTabSz="225425">
              <a:spcBef>
                <a:spcPts val="0"/>
              </a:spcBef>
              <a:spcAft>
                <a:spcPts val="0"/>
              </a:spcAft>
              <a:buNone/>
            </a:pPr>
            <a:r>
              <a:rPr lang="en-US" dirty="0"/>
              <a:t>	</a:t>
            </a:r>
            <a:r>
              <a:rPr lang="en-US" dirty="0" smtClean="0"/>
              <a:t>@</a:t>
            </a:r>
            <a:r>
              <a:rPr lang="en-US" dirty="0"/>
              <a:t>type='TextField_10</a:t>
            </a:r>
            <a:r>
              <a:rPr lang="en-US" dirty="0" smtClean="0"/>
              <a:t>', @</a:t>
            </a:r>
            <a:r>
              <a:rPr lang="en-US" dirty="0"/>
              <a:t>indexed='true</a:t>
            </a:r>
            <a:r>
              <a:rPr lang="en-US" dirty="0" smtClean="0"/>
              <a:t>',</a:t>
            </a:r>
          </a:p>
          <a:p>
            <a:pPr marL="6350" indent="0" defTabSz="225425">
              <a:spcBef>
                <a:spcPts val="0"/>
              </a:spcBef>
              <a:spcAft>
                <a:spcPts val="0"/>
              </a:spcAft>
              <a:buNone/>
            </a:pPr>
            <a:r>
              <a:rPr lang="en-US" dirty="0"/>
              <a:t>	</a:t>
            </a:r>
            <a:r>
              <a:rPr lang="en-US" dirty="0" smtClean="0"/>
              <a:t>@</a:t>
            </a:r>
            <a:r>
              <a:rPr lang="en-US" dirty="0" err="1"/>
              <a:t>multiValued</a:t>
            </a:r>
            <a:r>
              <a:rPr lang="en-US" dirty="0"/>
              <a:t>='false', @stored='true</a:t>
            </a:r>
            <a:r>
              <a:rPr lang="en-US" dirty="0" smtClean="0"/>
              <a:t>'];</a:t>
            </a:r>
            <a:endParaRPr lang="en-US" dirty="0"/>
          </a:p>
        </p:txBody>
      </p:sp>
      <p:sp>
        <p:nvSpPr>
          <p:cNvPr id="7" name="Content Placeholder 3"/>
          <p:cNvSpPr txBox="1">
            <a:spLocks/>
          </p:cNvSpPr>
          <p:nvPr/>
        </p:nvSpPr>
        <p:spPr>
          <a:xfrm>
            <a:off x="4914846" y="1388791"/>
            <a:ext cx="4001729" cy="2718265"/>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defTabSz="225425">
              <a:spcBef>
                <a:spcPts val="0"/>
              </a:spcBef>
              <a:spcAft>
                <a:spcPts val="0"/>
              </a:spcAft>
              <a:buFont typeface="Arial"/>
              <a:buNone/>
            </a:pPr>
            <a:endParaRPr lang="en-US" dirty="0" smtClean="0"/>
          </a:p>
          <a:p>
            <a:pPr marL="6350" indent="0" defTabSz="225425">
              <a:spcBef>
                <a:spcPts val="0"/>
              </a:spcBef>
              <a:spcAft>
                <a:spcPts val="0"/>
              </a:spcAft>
              <a:buFont typeface="Arial"/>
              <a:buNone/>
            </a:pPr>
            <a:r>
              <a:rPr lang="en-US" dirty="0" smtClean="0"/>
              <a:t>ALTER SEARCH INDEX SCHEMA ON t10</a:t>
            </a:r>
          </a:p>
          <a:p>
            <a:pPr marL="6350" indent="0" defTabSz="225425">
              <a:spcBef>
                <a:spcPts val="0"/>
              </a:spcBef>
              <a:spcAft>
                <a:spcPts val="0"/>
              </a:spcAft>
              <a:buFont typeface="Arial"/>
              <a:buNone/>
            </a:pPr>
            <a:r>
              <a:rPr lang="en-US" dirty="0"/>
              <a:t>	</a:t>
            </a:r>
            <a:r>
              <a:rPr lang="en-US" dirty="0" smtClean="0"/>
              <a:t>ADD </a:t>
            </a:r>
            <a:r>
              <a:rPr lang="en-US" dirty="0" err="1" smtClean="0"/>
              <a:t>fields.field</a:t>
            </a:r>
            <a:r>
              <a:rPr lang="en-US" dirty="0" smtClean="0"/>
              <a:t>[@name='</a:t>
            </a:r>
            <a:r>
              <a:rPr lang="en-US" dirty="0" smtClean="0">
                <a:solidFill>
                  <a:srgbClr val="00B0F0"/>
                </a:solidFill>
              </a:rPr>
              <a:t>col6</a:t>
            </a:r>
            <a:r>
              <a:rPr lang="en-US" dirty="0" smtClean="0"/>
              <a:t>',</a:t>
            </a:r>
          </a:p>
          <a:p>
            <a:pPr marL="6350" indent="0" defTabSz="225425">
              <a:spcBef>
                <a:spcPts val="0"/>
              </a:spcBef>
              <a:spcAft>
                <a:spcPts val="0"/>
              </a:spcAft>
              <a:buFont typeface="Arial"/>
              <a:buNone/>
            </a:pPr>
            <a:r>
              <a:rPr lang="en-US" dirty="0"/>
              <a:t>	</a:t>
            </a:r>
            <a:r>
              <a:rPr lang="en-US" dirty="0" smtClean="0"/>
              <a:t>@type='TextField_10', @indexed='true',</a:t>
            </a:r>
          </a:p>
          <a:p>
            <a:pPr marL="6350" indent="0" defTabSz="225425">
              <a:spcBef>
                <a:spcPts val="0"/>
              </a:spcBef>
              <a:spcAft>
                <a:spcPts val="0"/>
              </a:spcAft>
              <a:buFont typeface="Arial"/>
              <a:buNone/>
            </a:pPr>
            <a:r>
              <a:rPr lang="en-US" dirty="0"/>
              <a:t>	</a:t>
            </a:r>
            <a:r>
              <a:rPr lang="en-US" dirty="0" smtClean="0"/>
              <a:t>@</a:t>
            </a:r>
            <a:r>
              <a:rPr lang="en-US" dirty="0" err="1" smtClean="0"/>
              <a:t>multiValued</a:t>
            </a:r>
            <a:r>
              <a:rPr lang="en-US" dirty="0" smtClean="0"/>
              <a:t>='false', @stored='true'];</a:t>
            </a:r>
          </a:p>
          <a:p>
            <a:pPr marL="6350" indent="0" defTabSz="225425">
              <a:spcBef>
                <a:spcPts val="0"/>
              </a:spcBef>
              <a:spcAft>
                <a:spcPts val="0"/>
              </a:spcAft>
              <a:buFont typeface="Arial"/>
              <a:buNone/>
            </a:pPr>
            <a:endParaRPr lang="en-US" dirty="0" smtClean="0"/>
          </a:p>
          <a:p>
            <a:pPr marL="6350" indent="0" defTabSz="225425">
              <a:spcBef>
                <a:spcPts val="0"/>
              </a:spcBef>
              <a:spcAft>
                <a:spcPts val="0"/>
              </a:spcAft>
              <a:buFont typeface="Arial"/>
              <a:buNone/>
            </a:pPr>
            <a:r>
              <a:rPr lang="en-US" dirty="0" smtClean="0"/>
              <a:t>RELOAD  SEARCH INDEX ON t10;</a:t>
            </a:r>
          </a:p>
          <a:p>
            <a:pPr marL="6350" indent="0" defTabSz="225425">
              <a:spcBef>
                <a:spcPts val="0"/>
              </a:spcBef>
              <a:spcAft>
                <a:spcPts val="0"/>
              </a:spcAft>
              <a:buFont typeface="Arial"/>
              <a:buNone/>
            </a:pPr>
            <a:r>
              <a:rPr lang="en-US" dirty="0" smtClean="0"/>
              <a:t>REBUILD SEARCH INDEX ON t10;</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9536" y="489645"/>
            <a:ext cx="835025"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4232" y="3582025"/>
            <a:ext cx="840884" cy="1050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6034940" y="3742719"/>
            <a:ext cx="3040233" cy="646331"/>
          </a:xfrm>
          <a:prstGeom prst="rect">
            <a:avLst/>
          </a:prstGeom>
          <a:noFill/>
        </p:spPr>
        <p:txBody>
          <a:bodyPr wrap="square" rtlCol="0">
            <a:spAutoFit/>
          </a:bodyPr>
          <a:lstStyle/>
          <a:p>
            <a:pPr defTabSz="233363"/>
            <a:r>
              <a:rPr lang="en-US" sz="1800" b="1" dirty="0" smtClean="0"/>
              <a:t>What did each column receive index wise ?</a:t>
            </a:r>
            <a:endParaRPr lang="en-US" sz="1800" dirty="0" smtClean="0"/>
          </a:p>
        </p:txBody>
      </p:sp>
    </p:spTree>
    <p:extLst>
      <p:ext uri="{BB962C8B-B14F-4D97-AF65-F5344CB8AC3E}">
        <p14:creationId xmlns:p14="http://schemas.microsoft.com/office/powerpoint/2010/main" val="661890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DSE Search CQL SELECT Syntax</a:t>
            </a:r>
            <a:endParaRPr lang="en-US" dirty="0"/>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16</a:t>
            </a:fld>
            <a:endParaRPr lang="uk-UA"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480" r="867"/>
          <a:stretch/>
        </p:blipFill>
        <p:spPr bwMode="auto">
          <a:xfrm>
            <a:off x="4648689" y="827751"/>
            <a:ext cx="4197699" cy="2810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868592" y="3805083"/>
            <a:ext cx="3757892" cy="400110"/>
          </a:xfrm>
          <a:prstGeom prst="rect">
            <a:avLst/>
          </a:prstGeom>
          <a:noFill/>
        </p:spPr>
        <p:txBody>
          <a:bodyPr wrap="square" rtlCol="0">
            <a:spAutoFit/>
          </a:bodyPr>
          <a:lstStyle/>
          <a:p>
            <a:r>
              <a:rPr lang="en-US" sz="1000" dirty="0"/>
              <a:t>Source</a:t>
            </a:r>
            <a:r>
              <a:rPr lang="en-US" sz="1000" dirty="0" smtClean="0"/>
              <a:t>: https</a:t>
            </a:r>
            <a:r>
              <a:rPr lang="en-US" sz="1000" dirty="0"/>
              <a:t>://www.autoblog.com/2018/02/12/range-rover-phev-china-heavens-gate/ </a:t>
            </a:r>
            <a:endParaRPr lang="en-US" sz="1000" dirty="0" smtClean="0"/>
          </a:p>
        </p:txBody>
      </p:sp>
    </p:spTree>
    <p:extLst>
      <p:ext uri="{BB962C8B-B14F-4D97-AF65-F5344CB8AC3E}">
        <p14:creationId xmlns:p14="http://schemas.microsoft.com/office/powerpoint/2010/main" val="544795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Term</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17</a:t>
            </a:fld>
            <a:endParaRPr lang="uk-UA" dirty="0"/>
          </a:p>
        </p:txBody>
      </p:sp>
      <p:sp>
        <p:nvSpPr>
          <p:cNvPr id="7" name="Content Placeholder 3"/>
          <p:cNvSpPr>
            <a:spLocks noGrp="1"/>
          </p:cNvSpPr>
          <p:nvPr>
            <p:ph sz="quarter" idx="16"/>
          </p:nvPr>
        </p:nvSpPr>
        <p:spPr>
          <a:xfrm>
            <a:off x="333014" y="818520"/>
            <a:ext cx="4504457" cy="2718265"/>
          </a:xfrm>
        </p:spPr>
        <p:txBody>
          <a:bodyPr/>
          <a:lstStyle/>
          <a:p>
            <a:pPr marL="6350" indent="0" defTabSz="225425">
              <a:spcBef>
                <a:spcPts val="0"/>
              </a:spcBef>
              <a:spcAft>
                <a:spcPts val="0"/>
              </a:spcAft>
              <a:buNone/>
            </a:pPr>
            <a:r>
              <a:rPr lang="en-US" sz="1800" dirty="0" smtClean="0"/>
              <a:t>SELECT </a:t>
            </a:r>
            <a:r>
              <a:rPr lang="en-US" sz="1800" dirty="0"/>
              <a:t>col1, col5 FROM t10 WHERE</a:t>
            </a:r>
          </a:p>
          <a:p>
            <a:pPr marL="6350" indent="0" defTabSz="225425">
              <a:spcBef>
                <a:spcPts val="0"/>
              </a:spcBef>
              <a:spcAft>
                <a:spcPts val="0"/>
              </a:spcAft>
              <a:buNone/>
            </a:pPr>
            <a:r>
              <a:rPr lang="en-US" sz="1800" dirty="0" err="1"/>
              <a:t>solr_query</a:t>
            </a:r>
            <a:r>
              <a:rPr lang="en-US" sz="1800" dirty="0"/>
              <a:t> = '{ "q" : "col5:Mary" }';</a:t>
            </a:r>
          </a:p>
          <a:p>
            <a:pPr marL="6350" indent="0" defTabSz="225425">
              <a:spcBef>
                <a:spcPts val="0"/>
              </a:spcBef>
              <a:spcAft>
                <a:spcPts val="0"/>
              </a:spcAft>
              <a:buNone/>
            </a:pPr>
            <a:endParaRPr lang="en-US" dirty="0"/>
          </a:p>
          <a:p>
            <a:pPr marL="6350" indent="0" defTabSz="225425">
              <a:spcBef>
                <a:spcPts val="0"/>
              </a:spcBef>
              <a:spcAft>
                <a:spcPts val="0"/>
              </a:spcAft>
              <a:buNone/>
            </a:pPr>
            <a:r>
              <a:rPr lang="en-US" dirty="0">
                <a:latin typeface="Courier New" pitchFamily="49" charset="0"/>
                <a:cs typeface="Courier New" pitchFamily="49" charset="0"/>
              </a:rPr>
              <a:t> col1 | col5</a:t>
            </a:r>
          </a:p>
          <a:p>
            <a:pPr marL="6350" indent="0" defTabSz="225425">
              <a:spcBef>
                <a:spcPts val="0"/>
              </a:spcBef>
              <a:spcAft>
                <a:spcPts val="0"/>
              </a:spcAft>
              <a:buNone/>
            </a:pP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aaa</a:t>
            </a:r>
            <a:r>
              <a:rPr lang="en-US" dirty="0">
                <a:latin typeface="Courier New" pitchFamily="49" charset="0"/>
                <a:cs typeface="Courier New" pitchFamily="49" charset="0"/>
              </a:rPr>
              <a:t> | Mary</a:t>
            </a:r>
          </a:p>
          <a:p>
            <a:pPr marL="6350" indent="0" defTabSz="225425">
              <a:spcBef>
                <a:spcPts val="0"/>
              </a:spcBef>
              <a:spcAft>
                <a:spcPts val="0"/>
              </a:spcAft>
              <a:buNone/>
            </a:pPr>
            <a:endParaRPr lang="en-US" dirty="0"/>
          </a:p>
          <a:p>
            <a:pPr marL="6350" indent="0" defTabSz="225425">
              <a:spcBef>
                <a:spcPts val="0"/>
              </a:spcBef>
              <a:spcAft>
                <a:spcPts val="0"/>
              </a:spcAft>
              <a:buNone/>
            </a:pPr>
            <a:r>
              <a:rPr lang="en-US" sz="1800" dirty="0" err="1" smtClean="0"/>
              <a:t>solr_query</a:t>
            </a:r>
            <a:r>
              <a:rPr lang="en-US" sz="1800" dirty="0" smtClean="0"/>
              <a:t> </a:t>
            </a:r>
            <a:r>
              <a:rPr lang="en-US" sz="1800" dirty="0"/>
              <a:t>= '{ "q" : "col5:(Mary || Harry)" }';</a:t>
            </a:r>
          </a:p>
          <a:p>
            <a:pPr marL="6350" indent="0" defTabSz="225425">
              <a:spcBef>
                <a:spcPts val="0"/>
              </a:spcBef>
              <a:spcAft>
                <a:spcPts val="0"/>
              </a:spcAft>
              <a:buNone/>
            </a:pPr>
            <a:endParaRPr lang="en-US" dirty="0"/>
          </a:p>
          <a:p>
            <a:pPr marL="6350" indent="0" defTabSz="225425">
              <a:spcBef>
                <a:spcPts val="0"/>
              </a:spcBef>
              <a:spcAft>
                <a:spcPts val="0"/>
              </a:spcAft>
              <a:buNone/>
            </a:pPr>
            <a:r>
              <a:rPr lang="en-US" dirty="0">
                <a:latin typeface="Courier New" pitchFamily="49" charset="0"/>
                <a:cs typeface="Courier New" pitchFamily="49" charset="0"/>
              </a:rPr>
              <a:t> col1 | col5</a:t>
            </a:r>
          </a:p>
          <a:p>
            <a:pPr marL="6350" indent="0" defTabSz="225425">
              <a:spcBef>
                <a:spcPts val="0"/>
              </a:spcBef>
              <a:spcAft>
                <a:spcPts val="0"/>
              </a:spcAft>
              <a:buNone/>
            </a:pP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bbb</a:t>
            </a:r>
            <a:r>
              <a:rPr lang="en-US" dirty="0">
                <a:latin typeface="Courier New" pitchFamily="49" charset="0"/>
                <a:cs typeface="Courier New" pitchFamily="49" charset="0"/>
              </a:rPr>
              <a:t> | Harry</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aaa</a:t>
            </a:r>
            <a:r>
              <a:rPr lang="en-US" dirty="0">
                <a:latin typeface="Courier New" pitchFamily="49" charset="0"/>
                <a:cs typeface="Courier New" pitchFamily="49" charset="0"/>
              </a:rPr>
              <a:t> |  Mary</a:t>
            </a:r>
          </a:p>
        </p:txBody>
      </p:sp>
      <p:sp>
        <p:nvSpPr>
          <p:cNvPr id="8" name="Content Placeholder 3"/>
          <p:cNvSpPr txBox="1">
            <a:spLocks/>
          </p:cNvSpPr>
          <p:nvPr/>
        </p:nvSpPr>
        <p:spPr>
          <a:xfrm>
            <a:off x="4713285" y="1568213"/>
            <a:ext cx="4203290" cy="1794420"/>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defTabSz="225425">
              <a:spcBef>
                <a:spcPts val="0"/>
              </a:spcBef>
              <a:spcAft>
                <a:spcPts val="0"/>
              </a:spcAft>
              <a:buFont typeface="Arial"/>
              <a:buNone/>
            </a:pPr>
            <a:r>
              <a:rPr lang="en-US" sz="1800" dirty="0" smtClean="0"/>
              <a:t>Data is :</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aaa</a:t>
            </a:r>
            <a:r>
              <a:rPr lang="en-US" dirty="0" smtClean="0">
                <a:latin typeface="Courier New" pitchFamily="49" charset="0"/>
                <a:cs typeface="Courier New" pitchFamily="49" charset="0"/>
              </a:rPr>
              <a:t>', 'Mary' , 'Dog Cat Bird'</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bbb</a:t>
            </a:r>
            <a:r>
              <a:rPr lang="en-US" dirty="0" smtClean="0">
                <a:latin typeface="Courier New" pitchFamily="49" charset="0"/>
                <a:cs typeface="Courier New" pitchFamily="49" charset="0"/>
              </a:rPr>
              <a:t>', 'Harry', 'Dog Mouse Cat'</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'ccc', 'Dave' , 'Dog Mule Cat'</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ddd</a:t>
            </a:r>
            <a:r>
              <a:rPr lang="en-US" dirty="0" smtClean="0">
                <a:latin typeface="Courier New" pitchFamily="49" charset="0"/>
                <a:cs typeface="Courier New" pitchFamily="49" charset="0"/>
              </a:rPr>
              <a:t>', 'David', 'Cat Dog Bird'</a:t>
            </a:r>
          </a:p>
        </p:txBody>
      </p:sp>
    </p:spTree>
    <p:extLst>
      <p:ext uri="{BB962C8B-B14F-4D97-AF65-F5344CB8AC3E}">
        <p14:creationId xmlns:p14="http://schemas.microsoft.com/office/powerpoint/2010/main" val="1304799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Term</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18</a:t>
            </a:fld>
            <a:endParaRPr lang="uk-UA" dirty="0"/>
          </a:p>
        </p:txBody>
      </p:sp>
      <p:sp>
        <p:nvSpPr>
          <p:cNvPr id="6" name="Content Placeholder 3"/>
          <p:cNvSpPr>
            <a:spLocks noGrp="1"/>
          </p:cNvSpPr>
          <p:nvPr>
            <p:ph sz="quarter" idx="16"/>
          </p:nvPr>
        </p:nvSpPr>
        <p:spPr>
          <a:xfrm>
            <a:off x="457200" y="1339628"/>
            <a:ext cx="4380271" cy="2718265"/>
          </a:xfrm>
        </p:spPr>
        <p:txBody>
          <a:bodyPr/>
          <a:lstStyle/>
          <a:p>
            <a:pPr marL="6350" indent="0" defTabSz="225425">
              <a:spcBef>
                <a:spcPts val="0"/>
              </a:spcBef>
              <a:spcAft>
                <a:spcPts val="0"/>
              </a:spcAft>
              <a:buNone/>
            </a:pPr>
            <a:r>
              <a:rPr lang="en-US" sz="1800" dirty="0"/>
              <a:t>SELECT col1, col6 FROM t10 WHERE</a:t>
            </a:r>
          </a:p>
          <a:p>
            <a:pPr marL="6350" indent="0" defTabSz="225425">
              <a:spcBef>
                <a:spcPts val="0"/>
              </a:spcBef>
              <a:spcAft>
                <a:spcPts val="0"/>
              </a:spcAft>
              <a:buNone/>
            </a:pPr>
            <a:r>
              <a:rPr lang="en-US" sz="1800" dirty="0" err="1"/>
              <a:t>solr_query</a:t>
            </a:r>
            <a:r>
              <a:rPr lang="en-US" sz="1800" dirty="0"/>
              <a:t> = '{ "q" : "col6:Dog" }';</a:t>
            </a:r>
          </a:p>
          <a:p>
            <a:pPr marL="6350" indent="0" defTabSz="225425">
              <a:spcBef>
                <a:spcPts val="0"/>
              </a:spcBef>
              <a:spcAft>
                <a:spcPts val="0"/>
              </a:spcAft>
              <a:buNone/>
            </a:pPr>
            <a:endParaRPr lang="en-US" dirty="0"/>
          </a:p>
          <a:p>
            <a:pPr marL="6350" indent="0" defTabSz="225425">
              <a:spcBef>
                <a:spcPts val="0"/>
              </a:spcBef>
              <a:spcAft>
                <a:spcPts val="0"/>
              </a:spcAft>
              <a:buNone/>
            </a:pPr>
            <a:r>
              <a:rPr lang="en-US" dirty="0">
                <a:latin typeface="Courier New" pitchFamily="49" charset="0"/>
                <a:cs typeface="Courier New" pitchFamily="49" charset="0"/>
              </a:rPr>
              <a:t> col1 | col6</a:t>
            </a:r>
          </a:p>
          <a:p>
            <a:pPr marL="6350" indent="0" defTabSz="225425">
              <a:spcBef>
                <a:spcPts val="0"/>
              </a:spcBef>
              <a:spcAft>
                <a:spcPts val="0"/>
              </a:spcAft>
              <a:buNone/>
            </a:pP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ddd</a:t>
            </a:r>
            <a:r>
              <a:rPr lang="en-US" dirty="0">
                <a:latin typeface="Courier New" pitchFamily="49" charset="0"/>
                <a:cs typeface="Courier New" pitchFamily="49" charset="0"/>
              </a:rPr>
              <a:t> |  Cat Dog Bird</a:t>
            </a:r>
          </a:p>
          <a:p>
            <a:pPr marL="6350" indent="0" defTabSz="225425">
              <a:spcBef>
                <a:spcPts val="0"/>
              </a:spcBef>
              <a:spcAft>
                <a:spcPts val="0"/>
              </a:spcAft>
              <a:buNone/>
            </a:pPr>
            <a:r>
              <a:rPr lang="en-US" dirty="0">
                <a:latin typeface="Courier New" pitchFamily="49" charset="0"/>
                <a:cs typeface="Courier New" pitchFamily="49" charset="0"/>
              </a:rPr>
              <a:t>  ccc |  Dog Mule Cat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bbb</a:t>
            </a:r>
            <a:r>
              <a:rPr lang="en-US" dirty="0">
                <a:latin typeface="Courier New" pitchFamily="49" charset="0"/>
                <a:cs typeface="Courier New" pitchFamily="49" charset="0"/>
              </a:rPr>
              <a:t> | Dog Mouse Cat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aaa</a:t>
            </a:r>
            <a:r>
              <a:rPr lang="en-US" dirty="0">
                <a:latin typeface="Courier New" pitchFamily="49" charset="0"/>
                <a:cs typeface="Courier New" pitchFamily="49" charset="0"/>
              </a:rPr>
              <a:t> |  Dog Cat Bird</a:t>
            </a:r>
          </a:p>
        </p:txBody>
      </p:sp>
      <p:sp>
        <p:nvSpPr>
          <p:cNvPr id="7" name="Content Placeholder 3"/>
          <p:cNvSpPr txBox="1">
            <a:spLocks/>
          </p:cNvSpPr>
          <p:nvPr/>
        </p:nvSpPr>
        <p:spPr>
          <a:xfrm>
            <a:off x="4713285" y="1568213"/>
            <a:ext cx="4203290" cy="1794420"/>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defTabSz="225425">
              <a:spcBef>
                <a:spcPts val="0"/>
              </a:spcBef>
              <a:spcAft>
                <a:spcPts val="0"/>
              </a:spcAft>
              <a:buFont typeface="Arial"/>
              <a:buNone/>
            </a:pPr>
            <a:r>
              <a:rPr lang="en-US" sz="1800" dirty="0" smtClean="0"/>
              <a:t>Data is :</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aaa</a:t>
            </a:r>
            <a:r>
              <a:rPr lang="en-US" dirty="0" smtClean="0">
                <a:latin typeface="Courier New" pitchFamily="49" charset="0"/>
                <a:cs typeface="Courier New" pitchFamily="49" charset="0"/>
              </a:rPr>
              <a:t>', 'Mary' , 'Dog Cat Bird'</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bbb</a:t>
            </a:r>
            <a:r>
              <a:rPr lang="en-US" dirty="0" smtClean="0">
                <a:latin typeface="Courier New" pitchFamily="49" charset="0"/>
                <a:cs typeface="Courier New" pitchFamily="49" charset="0"/>
              </a:rPr>
              <a:t>', 'Harry', 'Dog Mouse Cat'</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'ccc', 'Dave' , 'Dog Mule Cat'</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ddd</a:t>
            </a:r>
            <a:r>
              <a:rPr lang="en-US" dirty="0" smtClean="0">
                <a:latin typeface="Courier New" pitchFamily="49" charset="0"/>
                <a:cs typeface="Courier New" pitchFamily="49" charset="0"/>
              </a:rPr>
              <a:t>', 'David', 'Cat Dog Bird'</a:t>
            </a:r>
          </a:p>
        </p:txBody>
      </p:sp>
    </p:spTree>
    <p:extLst>
      <p:ext uri="{BB962C8B-B14F-4D97-AF65-F5344CB8AC3E}">
        <p14:creationId xmlns:p14="http://schemas.microsoft.com/office/powerpoint/2010/main" val="2724048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4786" y="270472"/>
            <a:ext cx="3921789" cy="548048"/>
          </a:xfrm>
        </p:spPr>
        <p:txBody>
          <a:bodyPr/>
          <a:lstStyle/>
          <a:p>
            <a:r>
              <a:rPr lang="en-US" dirty="0" smtClean="0"/>
              <a:t>Query: Phrase</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19</a:t>
            </a:fld>
            <a:endParaRPr lang="uk-UA" dirty="0"/>
          </a:p>
        </p:txBody>
      </p:sp>
      <p:sp>
        <p:nvSpPr>
          <p:cNvPr id="6" name="Content Placeholder 3"/>
          <p:cNvSpPr>
            <a:spLocks noGrp="1"/>
          </p:cNvSpPr>
          <p:nvPr>
            <p:ph sz="quarter" idx="16"/>
          </p:nvPr>
        </p:nvSpPr>
        <p:spPr>
          <a:xfrm>
            <a:off x="172065" y="64011"/>
            <a:ext cx="4380271" cy="3047731"/>
          </a:xfrm>
        </p:spPr>
        <p:txBody>
          <a:bodyPr/>
          <a:lstStyle/>
          <a:p>
            <a:pPr marL="6350" indent="0" defTabSz="225425">
              <a:spcBef>
                <a:spcPts val="0"/>
              </a:spcBef>
              <a:spcAft>
                <a:spcPts val="0"/>
              </a:spcAft>
              <a:buNone/>
            </a:pPr>
            <a:r>
              <a:rPr lang="en-US" sz="1800" dirty="0"/>
              <a:t>SELECT col1, col6 FROM t10 </a:t>
            </a:r>
            <a:endParaRPr lang="en-US" sz="1800" dirty="0" smtClean="0"/>
          </a:p>
          <a:p>
            <a:pPr marL="6350" indent="0" defTabSz="225425">
              <a:spcBef>
                <a:spcPts val="0"/>
              </a:spcBef>
              <a:spcAft>
                <a:spcPts val="0"/>
              </a:spcAft>
              <a:buNone/>
            </a:pPr>
            <a:r>
              <a:rPr lang="en-US" sz="1800" dirty="0" smtClean="0"/>
              <a:t>WHERE </a:t>
            </a:r>
            <a:r>
              <a:rPr lang="en-US" sz="1800" dirty="0" err="1" smtClean="0"/>
              <a:t>solr_query</a:t>
            </a:r>
            <a:r>
              <a:rPr lang="en-US" sz="1800" dirty="0" smtClean="0"/>
              <a:t> </a:t>
            </a:r>
            <a:r>
              <a:rPr lang="en-US" sz="1800" dirty="0"/>
              <a:t>= '{ "q" : </a:t>
            </a:r>
            <a:endParaRPr lang="en-US" sz="1800" dirty="0" smtClean="0"/>
          </a:p>
          <a:p>
            <a:pPr marL="6350" indent="0" defTabSz="225425">
              <a:spcBef>
                <a:spcPts val="0"/>
              </a:spcBef>
              <a:spcAft>
                <a:spcPts val="0"/>
              </a:spcAft>
              <a:buNone/>
            </a:pPr>
            <a:r>
              <a:rPr lang="en-US" sz="1800" dirty="0"/>
              <a:t>	</a:t>
            </a:r>
            <a:r>
              <a:rPr lang="en-US" sz="1800" dirty="0" smtClean="0"/>
              <a:t>"</a:t>
            </a:r>
            <a:r>
              <a:rPr lang="en-US" sz="1800" dirty="0"/>
              <a:t>col6</a:t>
            </a:r>
            <a:r>
              <a:rPr lang="en-US" sz="1800" dirty="0" smtClean="0"/>
              <a:t>:</a:t>
            </a:r>
            <a:r>
              <a:rPr lang="en-US" sz="1800" dirty="0" smtClean="0">
                <a:solidFill>
                  <a:srgbClr val="00B0F0"/>
                </a:solidFill>
              </a:rPr>
              <a:t>(</a:t>
            </a:r>
            <a:r>
              <a:rPr lang="en-US" sz="1800" dirty="0">
                <a:solidFill>
                  <a:srgbClr val="00B0F0"/>
                </a:solidFill>
              </a:rPr>
              <a:t>Dog Mule Cat)</a:t>
            </a:r>
            <a:r>
              <a:rPr lang="en-US" sz="1800" dirty="0"/>
              <a:t>" }';</a:t>
            </a:r>
          </a:p>
          <a:p>
            <a:pPr marL="6350" indent="0" defTabSz="225425">
              <a:spcBef>
                <a:spcPts val="0"/>
              </a:spcBef>
              <a:spcAft>
                <a:spcPts val="0"/>
              </a:spcAft>
              <a:buNone/>
            </a:pPr>
            <a:endParaRPr lang="en-US" dirty="0"/>
          </a:p>
          <a:p>
            <a:pPr marL="6350" indent="0" defTabSz="225425">
              <a:spcBef>
                <a:spcPts val="0"/>
              </a:spcBef>
              <a:spcAft>
                <a:spcPts val="0"/>
              </a:spcAft>
              <a:buNone/>
            </a:pPr>
            <a:r>
              <a:rPr lang="en-US" dirty="0">
                <a:latin typeface="Courier New" pitchFamily="49" charset="0"/>
                <a:cs typeface="Courier New" pitchFamily="49" charset="0"/>
              </a:rPr>
              <a:t> col1 | col6</a:t>
            </a:r>
          </a:p>
          <a:p>
            <a:pPr marL="6350" indent="0" defTabSz="225425">
              <a:spcBef>
                <a:spcPts val="0"/>
              </a:spcBef>
              <a:spcAft>
                <a:spcPts val="0"/>
              </a:spcAft>
              <a:buNone/>
            </a:pP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ccc |  Dog Mule Cat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ddd</a:t>
            </a:r>
            <a:r>
              <a:rPr lang="en-US" dirty="0">
                <a:latin typeface="Courier New" pitchFamily="49" charset="0"/>
                <a:cs typeface="Courier New" pitchFamily="49" charset="0"/>
              </a:rPr>
              <a:t> |  Cat Dog Bird</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bbb</a:t>
            </a:r>
            <a:r>
              <a:rPr lang="en-US" dirty="0">
                <a:latin typeface="Courier New" pitchFamily="49" charset="0"/>
                <a:cs typeface="Courier New" pitchFamily="49" charset="0"/>
              </a:rPr>
              <a:t> | Dog Mouse Cat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aaa</a:t>
            </a:r>
            <a:r>
              <a:rPr lang="en-US" dirty="0">
                <a:latin typeface="Courier New" pitchFamily="49" charset="0"/>
                <a:cs typeface="Courier New" pitchFamily="49" charset="0"/>
              </a:rPr>
              <a:t> |  Dog Cat Bird</a:t>
            </a:r>
          </a:p>
          <a:p>
            <a:pPr marL="6350" indent="0" defTabSz="225425">
              <a:spcBef>
                <a:spcPts val="0"/>
              </a:spcBef>
              <a:spcAft>
                <a:spcPts val="0"/>
              </a:spcAft>
              <a:buNone/>
            </a:pPr>
            <a:endParaRPr lang="en-US" dirty="0"/>
          </a:p>
          <a:p>
            <a:pPr marL="6350" indent="0" defTabSz="225425">
              <a:spcBef>
                <a:spcPts val="0"/>
              </a:spcBef>
              <a:spcAft>
                <a:spcPts val="0"/>
              </a:spcAft>
              <a:buNone/>
            </a:pPr>
            <a:r>
              <a:rPr lang="en-US" sz="1800" dirty="0" smtClean="0"/>
              <a:t>WHERE </a:t>
            </a:r>
            <a:r>
              <a:rPr lang="en-US" sz="1800" dirty="0" err="1" smtClean="0"/>
              <a:t>solr_query</a:t>
            </a:r>
            <a:r>
              <a:rPr lang="en-US" sz="1800" dirty="0" smtClean="0"/>
              <a:t> </a:t>
            </a:r>
            <a:r>
              <a:rPr lang="en-US" sz="1800" dirty="0"/>
              <a:t>= '{ "q" : </a:t>
            </a:r>
            <a:endParaRPr lang="en-US" sz="1800" dirty="0" smtClean="0"/>
          </a:p>
          <a:p>
            <a:pPr marL="6350" indent="0" defTabSz="225425">
              <a:spcBef>
                <a:spcPts val="0"/>
              </a:spcBef>
              <a:spcAft>
                <a:spcPts val="0"/>
              </a:spcAft>
              <a:buNone/>
            </a:pPr>
            <a:r>
              <a:rPr lang="en-US" sz="1800" dirty="0"/>
              <a:t>	</a:t>
            </a:r>
            <a:r>
              <a:rPr lang="en-US" sz="1800" dirty="0" smtClean="0"/>
              <a:t>"</a:t>
            </a:r>
            <a:r>
              <a:rPr lang="en-US" sz="1800" dirty="0"/>
              <a:t>col6</a:t>
            </a:r>
            <a:r>
              <a:rPr lang="en-US" sz="1800" dirty="0" smtClean="0"/>
              <a:t>:</a:t>
            </a:r>
            <a:r>
              <a:rPr lang="en-US" sz="1800" dirty="0" smtClean="0">
                <a:solidFill>
                  <a:srgbClr val="00B0F0"/>
                </a:solidFill>
              </a:rPr>
              <a:t>(+</a:t>
            </a:r>
            <a:r>
              <a:rPr lang="en-US" sz="1800" dirty="0">
                <a:solidFill>
                  <a:srgbClr val="00B0F0"/>
                </a:solidFill>
              </a:rPr>
              <a:t>Dog +Mule +Cat)</a:t>
            </a:r>
            <a:r>
              <a:rPr lang="en-US" sz="1800" dirty="0"/>
              <a:t>" }';</a:t>
            </a:r>
          </a:p>
          <a:p>
            <a:pPr marL="6350" indent="0" defTabSz="225425">
              <a:spcBef>
                <a:spcPts val="0"/>
              </a:spcBef>
              <a:spcAft>
                <a:spcPts val="0"/>
              </a:spcAft>
              <a:buNone/>
            </a:pPr>
            <a:endParaRPr lang="en-US" dirty="0"/>
          </a:p>
          <a:p>
            <a:pPr marL="6350" indent="0" defTabSz="225425">
              <a:spcBef>
                <a:spcPts val="0"/>
              </a:spcBef>
              <a:spcAft>
                <a:spcPts val="0"/>
              </a:spcAft>
              <a:buNone/>
            </a:pPr>
            <a:r>
              <a:rPr lang="en-US" dirty="0">
                <a:latin typeface="Courier New" pitchFamily="49" charset="0"/>
                <a:cs typeface="Courier New" pitchFamily="49" charset="0"/>
              </a:rPr>
              <a:t> col1 | col6</a:t>
            </a:r>
          </a:p>
          <a:p>
            <a:pPr marL="6350" indent="0" defTabSz="225425">
              <a:spcBef>
                <a:spcPts val="0"/>
              </a:spcBef>
              <a:spcAft>
                <a:spcPts val="0"/>
              </a:spcAft>
              <a:buNone/>
            </a:pP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ccc | Dog Mule Cat</a:t>
            </a:r>
          </a:p>
        </p:txBody>
      </p:sp>
      <p:sp>
        <p:nvSpPr>
          <p:cNvPr id="7" name="Content Placeholder 3"/>
          <p:cNvSpPr txBox="1">
            <a:spLocks/>
          </p:cNvSpPr>
          <p:nvPr/>
        </p:nvSpPr>
        <p:spPr>
          <a:xfrm>
            <a:off x="4713285" y="1568213"/>
            <a:ext cx="4203290" cy="1794420"/>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defTabSz="225425">
              <a:spcBef>
                <a:spcPts val="0"/>
              </a:spcBef>
              <a:spcAft>
                <a:spcPts val="0"/>
              </a:spcAft>
              <a:buFont typeface="Arial"/>
              <a:buNone/>
            </a:pPr>
            <a:r>
              <a:rPr lang="en-US" sz="1800" dirty="0" smtClean="0"/>
              <a:t>Data is :</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aaa</a:t>
            </a:r>
            <a:r>
              <a:rPr lang="en-US" dirty="0" smtClean="0">
                <a:latin typeface="Courier New" pitchFamily="49" charset="0"/>
                <a:cs typeface="Courier New" pitchFamily="49" charset="0"/>
              </a:rPr>
              <a:t>', 'Mary' , 'Dog Cat Bird'</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bbb</a:t>
            </a:r>
            <a:r>
              <a:rPr lang="en-US" dirty="0" smtClean="0">
                <a:latin typeface="Courier New" pitchFamily="49" charset="0"/>
                <a:cs typeface="Courier New" pitchFamily="49" charset="0"/>
              </a:rPr>
              <a:t>', 'Harry', 'Dog Mouse Cat'</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'ccc', 'Dave' , 'Dog Mule Cat'</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ddd</a:t>
            </a:r>
            <a:r>
              <a:rPr lang="en-US" dirty="0" smtClean="0">
                <a:latin typeface="Courier New" pitchFamily="49" charset="0"/>
                <a:cs typeface="Courier New" pitchFamily="49" charset="0"/>
              </a:rPr>
              <a:t>', 'David', 'Cat Dog Bird'</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632" y="708926"/>
            <a:ext cx="580181" cy="724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631" y="3471109"/>
            <a:ext cx="580181" cy="724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4123597" y="3648695"/>
            <a:ext cx="1329421" cy="369332"/>
          </a:xfrm>
          <a:prstGeom prst="rect">
            <a:avLst/>
          </a:prstGeom>
          <a:noFill/>
        </p:spPr>
        <p:txBody>
          <a:bodyPr wrap="square" rtlCol="0">
            <a:spAutoFit/>
          </a:bodyPr>
          <a:lstStyle/>
          <a:p>
            <a:pPr defTabSz="233363"/>
            <a:r>
              <a:rPr lang="en-US" sz="1800" b="1" dirty="0" smtClean="0"/>
              <a:t>Boolean ?</a:t>
            </a:r>
            <a:endParaRPr lang="en-US" sz="1800" dirty="0" smtClean="0"/>
          </a:p>
        </p:txBody>
      </p:sp>
      <p:sp>
        <p:nvSpPr>
          <p:cNvPr id="11" name="TextBox 10"/>
          <p:cNvSpPr txBox="1"/>
          <p:nvPr/>
        </p:nvSpPr>
        <p:spPr>
          <a:xfrm>
            <a:off x="3942813" y="886512"/>
            <a:ext cx="1329421" cy="369332"/>
          </a:xfrm>
          <a:prstGeom prst="rect">
            <a:avLst/>
          </a:prstGeom>
          <a:noFill/>
        </p:spPr>
        <p:txBody>
          <a:bodyPr wrap="square" rtlCol="0">
            <a:spAutoFit/>
          </a:bodyPr>
          <a:lstStyle/>
          <a:p>
            <a:pPr defTabSz="233363"/>
            <a:r>
              <a:rPr lang="en-US" sz="1800" b="1" dirty="0" smtClean="0"/>
              <a:t>Boolean ?</a:t>
            </a:r>
            <a:endParaRPr lang="en-US" sz="1800" dirty="0" smtClean="0"/>
          </a:p>
        </p:txBody>
      </p:sp>
    </p:spTree>
    <p:extLst>
      <p:ext uri="{BB962C8B-B14F-4D97-AF65-F5344CB8AC3E}">
        <p14:creationId xmlns:p14="http://schemas.microsoft.com/office/powerpoint/2010/main" val="4166253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sz="2000" dirty="0" smtClean="0"/>
              <a:t>Tell Me Something I Don’t Know</a:t>
            </a:r>
            <a:endParaRPr lang="en-US" sz="2000" dirty="0"/>
          </a:p>
        </p:txBody>
      </p:sp>
      <p:sp>
        <p:nvSpPr>
          <p:cNvPr id="6" name="Title 5"/>
          <p:cNvSpPr>
            <a:spLocks noGrp="1"/>
          </p:cNvSpPr>
          <p:nvPr>
            <p:ph type="title"/>
          </p:nvPr>
        </p:nvSpPr>
        <p:spPr/>
        <p:txBody>
          <a:bodyPr/>
          <a:lstStyle/>
          <a:p>
            <a:r>
              <a:rPr lang="en-US" dirty="0" smtClean="0"/>
              <a:t>Discussion Lab:</a:t>
            </a:r>
            <a:endParaRPr lang="en-US" dirty="0"/>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2</a:t>
            </a:fld>
            <a:endParaRPr lang="uk-UA" dirty="0"/>
          </a:p>
        </p:txBody>
      </p:sp>
      <p:sp>
        <p:nvSpPr>
          <p:cNvPr id="9" name="TextBox 8"/>
          <p:cNvSpPr txBox="1"/>
          <p:nvPr/>
        </p:nvSpPr>
        <p:spPr>
          <a:xfrm>
            <a:off x="4607169" y="624253"/>
            <a:ext cx="4309406" cy="707886"/>
          </a:xfrm>
          <a:prstGeom prst="rect">
            <a:avLst/>
          </a:prstGeom>
          <a:noFill/>
        </p:spPr>
        <p:txBody>
          <a:bodyPr wrap="square" rtlCol="0">
            <a:spAutoFit/>
          </a:bodyPr>
          <a:lstStyle/>
          <a:p>
            <a:r>
              <a:rPr lang="en-US" sz="2000" dirty="0" smtClean="0"/>
              <a:t>Describe the Queries on the Pages That Follow-</a:t>
            </a:r>
          </a:p>
        </p:txBody>
      </p:sp>
    </p:spTree>
    <p:extLst>
      <p:ext uri="{BB962C8B-B14F-4D97-AF65-F5344CB8AC3E}">
        <p14:creationId xmlns:p14="http://schemas.microsoft.com/office/powerpoint/2010/main" val="3651980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9259" y="270472"/>
            <a:ext cx="3819832" cy="548048"/>
          </a:xfrm>
        </p:spPr>
        <p:txBody>
          <a:bodyPr/>
          <a:lstStyle/>
          <a:p>
            <a:r>
              <a:rPr lang="en-US" dirty="0" smtClean="0"/>
              <a:t>Query: Phrase</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20</a:t>
            </a:fld>
            <a:endParaRPr lang="uk-UA" dirty="0"/>
          </a:p>
        </p:txBody>
      </p:sp>
      <p:sp>
        <p:nvSpPr>
          <p:cNvPr id="6" name="Content Placeholder 3"/>
          <p:cNvSpPr>
            <a:spLocks noGrp="1"/>
          </p:cNvSpPr>
          <p:nvPr>
            <p:ph sz="quarter" idx="16"/>
          </p:nvPr>
        </p:nvSpPr>
        <p:spPr>
          <a:xfrm>
            <a:off x="172065" y="122988"/>
            <a:ext cx="4380271" cy="2718265"/>
          </a:xfrm>
        </p:spPr>
        <p:txBody>
          <a:bodyPr/>
          <a:lstStyle/>
          <a:p>
            <a:pPr marL="6350" indent="0" defTabSz="225425">
              <a:spcBef>
                <a:spcPts val="0"/>
              </a:spcBef>
              <a:spcAft>
                <a:spcPts val="0"/>
              </a:spcAft>
              <a:buNone/>
            </a:pPr>
            <a:r>
              <a:rPr lang="en-US" sz="1800" dirty="0"/>
              <a:t>SELECT col1, col6 FROM t10 </a:t>
            </a:r>
            <a:endParaRPr lang="en-US" sz="1800" dirty="0" smtClean="0"/>
          </a:p>
          <a:p>
            <a:pPr marL="6350" indent="0" defTabSz="225425">
              <a:spcBef>
                <a:spcPts val="0"/>
              </a:spcBef>
              <a:spcAft>
                <a:spcPts val="0"/>
              </a:spcAft>
              <a:buNone/>
            </a:pPr>
            <a:r>
              <a:rPr lang="en-US" sz="1800" dirty="0" smtClean="0"/>
              <a:t>WHERE </a:t>
            </a:r>
            <a:r>
              <a:rPr lang="en-US" sz="1800" dirty="0" err="1" smtClean="0"/>
              <a:t>solr_query</a:t>
            </a:r>
            <a:r>
              <a:rPr lang="en-US" sz="1800" dirty="0" smtClean="0"/>
              <a:t> </a:t>
            </a:r>
            <a:r>
              <a:rPr lang="en-US" sz="1800" dirty="0"/>
              <a:t>= '{ "q" : </a:t>
            </a:r>
            <a:endParaRPr lang="en-US" sz="1800" dirty="0" smtClean="0"/>
          </a:p>
          <a:p>
            <a:pPr marL="6350" indent="0" defTabSz="225425">
              <a:spcBef>
                <a:spcPts val="0"/>
              </a:spcBef>
              <a:spcAft>
                <a:spcPts val="0"/>
              </a:spcAft>
              <a:buNone/>
            </a:pPr>
            <a:r>
              <a:rPr lang="en-US" sz="1800" dirty="0" smtClean="0"/>
              <a:t>"</a:t>
            </a:r>
            <a:r>
              <a:rPr lang="en-US" sz="1800" dirty="0"/>
              <a:t>col6:</a:t>
            </a:r>
            <a:r>
              <a:rPr lang="en-US" sz="1800" dirty="0">
                <a:solidFill>
                  <a:srgbClr val="00B0F0"/>
                </a:solidFill>
              </a:rPr>
              <a:t>(+Dog +Cat &amp;&amp; -Mouse -Mule)</a:t>
            </a:r>
            <a:r>
              <a:rPr lang="en-US" sz="1800" dirty="0"/>
              <a:t>" }';</a:t>
            </a:r>
          </a:p>
          <a:p>
            <a:pPr marL="6350" indent="0" defTabSz="225425">
              <a:spcBef>
                <a:spcPts val="0"/>
              </a:spcBef>
              <a:spcAft>
                <a:spcPts val="0"/>
              </a:spcAft>
              <a:buNone/>
            </a:pPr>
            <a:endParaRPr lang="en-US" dirty="0"/>
          </a:p>
          <a:p>
            <a:pPr marL="6350" indent="0" defTabSz="225425">
              <a:spcBef>
                <a:spcPts val="0"/>
              </a:spcBef>
              <a:spcAft>
                <a:spcPts val="0"/>
              </a:spcAft>
              <a:buNone/>
            </a:pPr>
            <a:r>
              <a:rPr lang="en-US" dirty="0"/>
              <a:t> </a:t>
            </a:r>
            <a:r>
              <a:rPr lang="en-US" dirty="0">
                <a:latin typeface="Courier New" pitchFamily="49" charset="0"/>
                <a:cs typeface="Courier New" pitchFamily="49" charset="0"/>
              </a:rPr>
              <a:t>col1 | col6</a:t>
            </a:r>
          </a:p>
          <a:p>
            <a:pPr marL="6350" indent="0" defTabSz="225425">
              <a:spcBef>
                <a:spcPts val="0"/>
              </a:spcBef>
              <a:spcAft>
                <a:spcPts val="0"/>
              </a:spcAft>
              <a:buNone/>
            </a:pP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ddd</a:t>
            </a:r>
            <a:r>
              <a:rPr lang="en-US" dirty="0">
                <a:latin typeface="Courier New" pitchFamily="49" charset="0"/>
                <a:cs typeface="Courier New" pitchFamily="49" charset="0"/>
              </a:rPr>
              <a:t> | Cat Dog Bird</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aaa</a:t>
            </a:r>
            <a:r>
              <a:rPr lang="en-US" dirty="0">
                <a:latin typeface="Courier New" pitchFamily="49" charset="0"/>
                <a:cs typeface="Courier New" pitchFamily="49" charset="0"/>
              </a:rPr>
              <a:t> | Dog Cat Bird</a:t>
            </a:r>
          </a:p>
          <a:p>
            <a:pPr marL="6350" indent="0" defTabSz="225425">
              <a:spcBef>
                <a:spcPts val="0"/>
              </a:spcBef>
              <a:spcAft>
                <a:spcPts val="0"/>
              </a:spcAft>
              <a:buNone/>
            </a:pPr>
            <a:endParaRPr lang="en-US" dirty="0"/>
          </a:p>
          <a:p>
            <a:pPr marL="6350" indent="0" defTabSz="225425">
              <a:spcBef>
                <a:spcPts val="0"/>
              </a:spcBef>
              <a:spcAft>
                <a:spcPts val="0"/>
              </a:spcAft>
              <a:buNone/>
            </a:pPr>
            <a:r>
              <a:rPr lang="en-US" sz="1800" dirty="0" smtClean="0"/>
              <a:t>WHERE </a:t>
            </a:r>
            <a:r>
              <a:rPr lang="en-US" sz="1800" dirty="0" err="1" smtClean="0"/>
              <a:t>solr_query</a:t>
            </a:r>
            <a:r>
              <a:rPr lang="en-US" sz="1800" dirty="0" smtClean="0"/>
              <a:t> </a:t>
            </a:r>
            <a:r>
              <a:rPr lang="en-US" sz="1800" dirty="0"/>
              <a:t>= '{ "q" : </a:t>
            </a:r>
            <a:endParaRPr lang="en-US" sz="1800" dirty="0" smtClean="0"/>
          </a:p>
          <a:p>
            <a:pPr marL="6350" indent="0" defTabSz="225425">
              <a:spcBef>
                <a:spcPts val="0"/>
              </a:spcBef>
              <a:spcAft>
                <a:spcPts val="0"/>
              </a:spcAft>
              <a:buNone/>
            </a:pPr>
            <a:r>
              <a:rPr lang="en-US" sz="1800" dirty="0"/>
              <a:t>	</a:t>
            </a:r>
            <a:r>
              <a:rPr lang="en-US" sz="1800" dirty="0" smtClean="0"/>
              <a:t>"</a:t>
            </a:r>
            <a:r>
              <a:rPr lang="en-US" sz="1800" dirty="0"/>
              <a:t>col6</a:t>
            </a:r>
            <a:r>
              <a:rPr lang="en-US" sz="1800" dirty="0" smtClean="0"/>
              <a:t>:</a:t>
            </a:r>
            <a:r>
              <a:rPr lang="en-US" sz="1800" dirty="0" smtClean="0">
                <a:solidFill>
                  <a:srgbClr val="00B0F0"/>
                </a:solidFill>
              </a:rPr>
              <a:t>(+</a:t>
            </a:r>
            <a:r>
              <a:rPr lang="en-US" sz="1800" dirty="0">
                <a:solidFill>
                  <a:srgbClr val="00B0F0"/>
                </a:solidFill>
              </a:rPr>
              <a:t>Dog -Mule +Cat)</a:t>
            </a:r>
            <a:r>
              <a:rPr lang="en-US" sz="1800" dirty="0"/>
              <a:t>" }';</a:t>
            </a:r>
          </a:p>
          <a:p>
            <a:pPr marL="6350" indent="0" defTabSz="225425">
              <a:spcBef>
                <a:spcPts val="0"/>
              </a:spcBef>
              <a:spcAft>
                <a:spcPts val="0"/>
              </a:spcAft>
              <a:buNone/>
            </a:pPr>
            <a:endParaRPr lang="en-US" dirty="0"/>
          </a:p>
          <a:p>
            <a:pPr marL="6350" indent="0" defTabSz="225425">
              <a:spcBef>
                <a:spcPts val="0"/>
              </a:spcBef>
              <a:spcAft>
                <a:spcPts val="0"/>
              </a:spcAft>
              <a:buNone/>
            </a:pPr>
            <a:r>
              <a:rPr lang="en-US" dirty="0"/>
              <a:t> </a:t>
            </a:r>
            <a:r>
              <a:rPr lang="en-US" dirty="0">
                <a:latin typeface="Courier New" pitchFamily="49" charset="0"/>
                <a:cs typeface="Courier New" pitchFamily="49" charset="0"/>
              </a:rPr>
              <a:t>col1 | col6</a:t>
            </a:r>
          </a:p>
          <a:p>
            <a:pPr marL="6350" indent="0" defTabSz="225425">
              <a:spcBef>
                <a:spcPts val="0"/>
              </a:spcBef>
              <a:spcAft>
                <a:spcPts val="0"/>
              </a:spcAft>
              <a:buNone/>
            </a:pP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ddd</a:t>
            </a:r>
            <a:r>
              <a:rPr lang="en-US" dirty="0">
                <a:latin typeface="Courier New" pitchFamily="49" charset="0"/>
                <a:cs typeface="Courier New" pitchFamily="49" charset="0"/>
              </a:rPr>
              <a:t> |  Cat Dog Bird</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bbb</a:t>
            </a:r>
            <a:r>
              <a:rPr lang="en-US" dirty="0">
                <a:latin typeface="Courier New" pitchFamily="49" charset="0"/>
                <a:cs typeface="Courier New" pitchFamily="49" charset="0"/>
              </a:rPr>
              <a:t> | Dog Mouse Cat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aaa</a:t>
            </a:r>
            <a:r>
              <a:rPr lang="en-US" dirty="0">
                <a:latin typeface="Courier New" pitchFamily="49" charset="0"/>
                <a:cs typeface="Courier New" pitchFamily="49" charset="0"/>
              </a:rPr>
              <a:t> |  Dog Cat Bird</a:t>
            </a:r>
          </a:p>
        </p:txBody>
      </p:sp>
      <p:sp>
        <p:nvSpPr>
          <p:cNvPr id="7" name="Content Placeholder 3"/>
          <p:cNvSpPr txBox="1">
            <a:spLocks/>
          </p:cNvSpPr>
          <p:nvPr/>
        </p:nvSpPr>
        <p:spPr>
          <a:xfrm>
            <a:off x="4713285" y="1568213"/>
            <a:ext cx="4203290" cy="1794420"/>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defTabSz="225425">
              <a:spcBef>
                <a:spcPts val="0"/>
              </a:spcBef>
              <a:spcAft>
                <a:spcPts val="0"/>
              </a:spcAft>
              <a:buFont typeface="Arial"/>
              <a:buNone/>
            </a:pPr>
            <a:r>
              <a:rPr lang="en-US" sz="1800" dirty="0" smtClean="0"/>
              <a:t>Data is :</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aaa</a:t>
            </a:r>
            <a:r>
              <a:rPr lang="en-US" dirty="0" smtClean="0">
                <a:latin typeface="Courier New" pitchFamily="49" charset="0"/>
                <a:cs typeface="Courier New" pitchFamily="49" charset="0"/>
              </a:rPr>
              <a:t>', 'Mary' , 'Dog Cat Bird'</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bbb</a:t>
            </a:r>
            <a:r>
              <a:rPr lang="en-US" dirty="0" smtClean="0">
                <a:latin typeface="Courier New" pitchFamily="49" charset="0"/>
                <a:cs typeface="Courier New" pitchFamily="49" charset="0"/>
              </a:rPr>
              <a:t>', 'Harry', 'Dog Mouse Cat'</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'ccc', 'Dave' , 'Dog Mule Cat'</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ddd</a:t>
            </a:r>
            <a:r>
              <a:rPr lang="en-US" dirty="0" smtClean="0">
                <a:latin typeface="Courier New" pitchFamily="49" charset="0"/>
                <a:cs typeface="Courier New" pitchFamily="49" charset="0"/>
              </a:rPr>
              <a:t>', 'David', 'Cat Dog Bird'</a:t>
            </a:r>
          </a:p>
        </p:txBody>
      </p:sp>
    </p:spTree>
    <p:extLst>
      <p:ext uri="{BB962C8B-B14F-4D97-AF65-F5344CB8AC3E}">
        <p14:creationId xmlns:p14="http://schemas.microsoft.com/office/powerpoint/2010/main" val="1614975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954" y="270472"/>
            <a:ext cx="3701845" cy="548048"/>
          </a:xfrm>
        </p:spPr>
        <p:txBody>
          <a:bodyPr/>
          <a:lstStyle/>
          <a:p>
            <a:r>
              <a:rPr lang="en-US" dirty="0" smtClean="0"/>
              <a:t>Query: Range</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21</a:t>
            </a:fld>
            <a:endParaRPr lang="uk-UA" dirty="0"/>
          </a:p>
        </p:txBody>
      </p:sp>
      <p:sp>
        <p:nvSpPr>
          <p:cNvPr id="6" name="Content Placeholder 3"/>
          <p:cNvSpPr>
            <a:spLocks noGrp="1"/>
          </p:cNvSpPr>
          <p:nvPr>
            <p:ph sz="quarter" idx="16"/>
          </p:nvPr>
        </p:nvSpPr>
        <p:spPr>
          <a:xfrm>
            <a:off x="172065" y="270472"/>
            <a:ext cx="4655574" cy="3023065"/>
          </a:xfrm>
        </p:spPr>
        <p:txBody>
          <a:bodyPr/>
          <a:lstStyle/>
          <a:p>
            <a:pPr marL="6350" indent="0" defTabSz="225425">
              <a:spcBef>
                <a:spcPts val="0"/>
              </a:spcBef>
              <a:spcAft>
                <a:spcPts val="0"/>
              </a:spcAft>
              <a:buNone/>
            </a:pPr>
            <a:r>
              <a:rPr lang="en-US" sz="1800" dirty="0"/>
              <a:t>SELECT col1, col4 FROM t10 </a:t>
            </a:r>
            <a:endParaRPr lang="en-US" sz="1800" dirty="0" smtClean="0"/>
          </a:p>
          <a:p>
            <a:pPr marL="6350" indent="0" defTabSz="225425">
              <a:spcBef>
                <a:spcPts val="0"/>
              </a:spcBef>
              <a:spcAft>
                <a:spcPts val="0"/>
              </a:spcAft>
              <a:buNone/>
            </a:pPr>
            <a:r>
              <a:rPr lang="en-US" sz="1800" dirty="0" smtClean="0"/>
              <a:t>WHERE </a:t>
            </a:r>
            <a:r>
              <a:rPr lang="en-US" sz="1800" dirty="0" err="1" smtClean="0"/>
              <a:t>solr_query</a:t>
            </a:r>
            <a:r>
              <a:rPr lang="en-US" sz="1800" dirty="0" smtClean="0"/>
              <a:t> </a:t>
            </a:r>
            <a:r>
              <a:rPr lang="en-US" sz="1800" dirty="0"/>
              <a:t>= '{ "q" : </a:t>
            </a:r>
            <a:endParaRPr lang="en-US" sz="1800" dirty="0" smtClean="0"/>
          </a:p>
          <a:p>
            <a:pPr marL="6350" indent="0" defTabSz="225425">
              <a:spcBef>
                <a:spcPts val="0"/>
              </a:spcBef>
              <a:spcAft>
                <a:spcPts val="0"/>
              </a:spcAft>
              <a:buNone/>
            </a:pPr>
            <a:r>
              <a:rPr lang="en-US" sz="1800" dirty="0"/>
              <a:t>	</a:t>
            </a:r>
            <a:r>
              <a:rPr lang="en-US" sz="1800" dirty="0" smtClean="0"/>
              <a:t>"</a:t>
            </a:r>
            <a:r>
              <a:rPr lang="en-US" sz="1800" dirty="0"/>
              <a:t>col4:[4 TO 5]" }';</a:t>
            </a:r>
          </a:p>
          <a:p>
            <a:pPr marL="6350" indent="0" defTabSz="225425">
              <a:spcBef>
                <a:spcPts val="0"/>
              </a:spcBef>
              <a:spcAft>
                <a:spcPts val="0"/>
              </a:spcAft>
              <a:buNone/>
            </a:pPr>
            <a:endParaRPr lang="en-US" dirty="0"/>
          </a:p>
          <a:p>
            <a:pPr marL="6350" indent="0" defTabSz="225425">
              <a:spcBef>
                <a:spcPts val="0"/>
              </a:spcBef>
              <a:spcAft>
                <a:spcPts val="0"/>
              </a:spcAft>
              <a:buNone/>
            </a:pPr>
            <a:r>
              <a:rPr lang="en-US" dirty="0">
                <a:latin typeface="Courier New" pitchFamily="49" charset="0"/>
                <a:cs typeface="Courier New" pitchFamily="49" charset="0"/>
              </a:rPr>
              <a:t> col1 | col4</a:t>
            </a:r>
          </a:p>
          <a:p>
            <a:pPr marL="6350" indent="0" defTabSz="225425">
              <a:spcBef>
                <a:spcPts val="0"/>
              </a:spcBef>
              <a:spcAft>
                <a:spcPts val="0"/>
              </a:spcAft>
              <a:buNone/>
            </a:pP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ccc |    5</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bbb</a:t>
            </a:r>
            <a:r>
              <a:rPr lang="en-US" dirty="0">
                <a:latin typeface="Courier New" pitchFamily="49" charset="0"/>
                <a:cs typeface="Courier New" pitchFamily="49" charset="0"/>
              </a:rPr>
              <a:t> |    4</a:t>
            </a:r>
          </a:p>
          <a:p>
            <a:pPr marL="6350" indent="0" defTabSz="225425">
              <a:spcBef>
                <a:spcPts val="0"/>
              </a:spcBef>
              <a:spcAft>
                <a:spcPts val="0"/>
              </a:spcAft>
              <a:buNone/>
            </a:pPr>
            <a:endParaRPr lang="en-US" sz="1800" dirty="0"/>
          </a:p>
          <a:p>
            <a:pPr marL="6350" indent="0" defTabSz="225425">
              <a:spcBef>
                <a:spcPts val="0"/>
              </a:spcBef>
              <a:spcAft>
                <a:spcPts val="0"/>
              </a:spcAft>
              <a:buNone/>
            </a:pPr>
            <a:r>
              <a:rPr lang="en-US" sz="1800" dirty="0" smtClean="0"/>
              <a:t>SELECT </a:t>
            </a:r>
            <a:r>
              <a:rPr lang="en-US" sz="1800" dirty="0"/>
              <a:t>col1, col6 FROM t10 </a:t>
            </a:r>
            <a:endParaRPr lang="en-US" sz="1800" dirty="0" smtClean="0"/>
          </a:p>
          <a:p>
            <a:pPr marL="6350" indent="0" defTabSz="225425">
              <a:spcBef>
                <a:spcPts val="0"/>
              </a:spcBef>
              <a:spcAft>
                <a:spcPts val="0"/>
              </a:spcAft>
              <a:buNone/>
            </a:pPr>
            <a:r>
              <a:rPr lang="en-US" sz="1800" dirty="0" smtClean="0"/>
              <a:t>WHERE </a:t>
            </a:r>
            <a:r>
              <a:rPr lang="en-US" sz="1800" dirty="0" err="1" smtClean="0"/>
              <a:t>solr_query</a:t>
            </a:r>
            <a:r>
              <a:rPr lang="en-US" sz="1800" dirty="0" smtClean="0"/>
              <a:t> </a:t>
            </a:r>
            <a:r>
              <a:rPr lang="en-US" sz="1800" dirty="0"/>
              <a:t>= '{ "q" : </a:t>
            </a:r>
            <a:endParaRPr lang="en-US" sz="1800" dirty="0" smtClean="0"/>
          </a:p>
          <a:p>
            <a:pPr marL="6350" indent="0" defTabSz="225425">
              <a:spcBef>
                <a:spcPts val="0"/>
              </a:spcBef>
              <a:spcAft>
                <a:spcPts val="0"/>
              </a:spcAft>
              <a:buNone/>
            </a:pPr>
            <a:r>
              <a:rPr lang="en-US" sz="1800" dirty="0" smtClean="0"/>
              <a:t>	"</a:t>
            </a:r>
            <a:r>
              <a:rPr lang="en-US" sz="1800" dirty="0"/>
              <a:t>col6:</a:t>
            </a:r>
            <a:r>
              <a:rPr lang="en-US" sz="1800" dirty="0">
                <a:solidFill>
                  <a:srgbClr val="00B0F0"/>
                </a:solidFill>
              </a:rPr>
              <a:t>[Mouse TO Mule]</a:t>
            </a:r>
            <a:r>
              <a:rPr lang="en-US" sz="1800" dirty="0"/>
              <a:t>" }';</a:t>
            </a:r>
          </a:p>
          <a:p>
            <a:pPr marL="6350" indent="0" defTabSz="225425">
              <a:spcBef>
                <a:spcPts val="0"/>
              </a:spcBef>
              <a:spcAft>
                <a:spcPts val="0"/>
              </a:spcAft>
              <a:buNone/>
            </a:pPr>
            <a:endParaRPr lang="en-US" dirty="0"/>
          </a:p>
          <a:p>
            <a:pPr marL="6350" indent="0" defTabSz="225425">
              <a:spcBef>
                <a:spcPts val="0"/>
              </a:spcBef>
              <a:spcAft>
                <a:spcPts val="0"/>
              </a:spcAft>
              <a:buNone/>
            </a:pPr>
            <a:r>
              <a:rPr lang="en-US" dirty="0"/>
              <a:t> </a:t>
            </a:r>
            <a:r>
              <a:rPr lang="en-US" dirty="0">
                <a:latin typeface="Courier New" pitchFamily="49" charset="0"/>
                <a:cs typeface="Courier New" pitchFamily="49" charset="0"/>
              </a:rPr>
              <a:t>col1 | col6</a:t>
            </a:r>
          </a:p>
          <a:p>
            <a:pPr marL="6350" indent="0" defTabSz="225425">
              <a:spcBef>
                <a:spcPts val="0"/>
              </a:spcBef>
              <a:spcAft>
                <a:spcPts val="0"/>
              </a:spcAft>
              <a:buNone/>
            </a:pP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ccc |  Dog Mule Cat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bbb</a:t>
            </a:r>
            <a:r>
              <a:rPr lang="en-US" dirty="0">
                <a:latin typeface="Courier New" pitchFamily="49" charset="0"/>
                <a:cs typeface="Courier New" pitchFamily="49" charset="0"/>
              </a:rPr>
              <a:t> | Dog Mouse Cat</a:t>
            </a:r>
          </a:p>
          <a:p>
            <a:pPr marL="6350" indent="0" defTabSz="225425">
              <a:spcBef>
                <a:spcPts val="0"/>
              </a:spcBef>
              <a:spcAft>
                <a:spcPts val="0"/>
              </a:spcAft>
              <a:buNone/>
            </a:pPr>
            <a:endParaRPr lang="en-US" dirty="0"/>
          </a:p>
        </p:txBody>
      </p:sp>
      <p:sp>
        <p:nvSpPr>
          <p:cNvPr id="7" name="Content Placeholder 3"/>
          <p:cNvSpPr txBox="1">
            <a:spLocks/>
          </p:cNvSpPr>
          <p:nvPr/>
        </p:nvSpPr>
        <p:spPr>
          <a:xfrm>
            <a:off x="4713285" y="1568213"/>
            <a:ext cx="4203290" cy="1794420"/>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defTabSz="225425">
              <a:spcBef>
                <a:spcPts val="0"/>
              </a:spcBef>
              <a:spcAft>
                <a:spcPts val="0"/>
              </a:spcAft>
              <a:buFont typeface="Arial"/>
              <a:buNone/>
            </a:pPr>
            <a:r>
              <a:rPr lang="en-US" sz="1800" dirty="0" smtClean="0"/>
              <a:t>Data is :</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aaa</a:t>
            </a:r>
            <a:r>
              <a:rPr lang="en-US" dirty="0" smtClean="0">
                <a:latin typeface="Courier New" pitchFamily="49" charset="0"/>
                <a:cs typeface="Courier New" pitchFamily="49" charset="0"/>
              </a:rPr>
              <a:t>', 'Mary' , 'Dog Cat Bird'</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bbb</a:t>
            </a:r>
            <a:r>
              <a:rPr lang="en-US" dirty="0" smtClean="0">
                <a:latin typeface="Courier New" pitchFamily="49" charset="0"/>
                <a:cs typeface="Courier New" pitchFamily="49" charset="0"/>
              </a:rPr>
              <a:t>', 'Harry', 'Dog Mouse Cat'</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'ccc', 'Dave' , 'Dog Mule Cat'</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ddd</a:t>
            </a:r>
            <a:r>
              <a:rPr lang="en-US" dirty="0" smtClean="0">
                <a:latin typeface="Courier New" pitchFamily="49" charset="0"/>
                <a:cs typeface="Courier New" pitchFamily="49" charset="0"/>
              </a:rPr>
              <a:t>', 'David', 'Cat Dog Bird'</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8762" y="3147326"/>
            <a:ext cx="580181" cy="724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9793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7742" y="270472"/>
            <a:ext cx="3279058" cy="548048"/>
          </a:xfrm>
        </p:spPr>
        <p:txBody>
          <a:bodyPr/>
          <a:lstStyle/>
          <a:p>
            <a:r>
              <a:rPr lang="en-US" dirty="0" smtClean="0"/>
              <a:t>Query: Substring</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22</a:t>
            </a:fld>
            <a:endParaRPr lang="uk-UA" dirty="0"/>
          </a:p>
        </p:txBody>
      </p:sp>
      <p:sp>
        <p:nvSpPr>
          <p:cNvPr id="6" name="Content Placeholder 3"/>
          <p:cNvSpPr>
            <a:spLocks noGrp="1"/>
          </p:cNvSpPr>
          <p:nvPr>
            <p:ph sz="quarter" idx="16"/>
          </p:nvPr>
        </p:nvSpPr>
        <p:spPr>
          <a:xfrm>
            <a:off x="172065" y="270472"/>
            <a:ext cx="4380271" cy="2718265"/>
          </a:xfrm>
        </p:spPr>
        <p:txBody>
          <a:bodyPr/>
          <a:lstStyle/>
          <a:p>
            <a:pPr marL="6350" indent="0" defTabSz="225425">
              <a:spcBef>
                <a:spcPts val="0"/>
              </a:spcBef>
              <a:spcAft>
                <a:spcPts val="0"/>
              </a:spcAft>
              <a:buNone/>
            </a:pPr>
            <a:r>
              <a:rPr lang="en-US" sz="1800" dirty="0"/>
              <a:t>SELECT col1, col5 FROM t10 WHERE</a:t>
            </a:r>
          </a:p>
          <a:p>
            <a:pPr marL="6350" indent="0" defTabSz="225425">
              <a:spcBef>
                <a:spcPts val="0"/>
              </a:spcBef>
              <a:spcAft>
                <a:spcPts val="0"/>
              </a:spcAft>
              <a:buNone/>
            </a:pPr>
            <a:r>
              <a:rPr lang="en-US" sz="1800" dirty="0" err="1"/>
              <a:t>solr_query</a:t>
            </a:r>
            <a:r>
              <a:rPr lang="en-US" sz="1800" dirty="0"/>
              <a:t> = '{ "q" : "col5:Mar*" </a:t>
            </a:r>
            <a:r>
              <a:rPr lang="en-US" sz="1800" dirty="0" smtClean="0"/>
              <a:t>}';</a:t>
            </a:r>
          </a:p>
          <a:p>
            <a:pPr marL="6350" indent="0" defTabSz="225425">
              <a:spcBef>
                <a:spcPts val="0"/>
              </a:spcBef>
              <a:spcAft>
                <a:spcPts val="0"/>
              </a:spcAft>
              <a:buNone/>
            </a:pPr>
            <a:endParaRPr lang="en-US" sz="1800" dirty="0"/>
          </a:p>
          <a:p>
            <a:pPr marL="6350" indent="0" defTabSz="225425">
              <a:spcBef>
                <a:spcPts val="0"/>
              </a:spcBef>
              <a:spcAft>
                <a:spcPts val="0"/>
              </a:spcAft>
              <a:buNone/>
            </a:pPr>
            <a:r>
              <a:rPr lang="en-US" sz="1800" dirty="0" err="1" smtClean="0"/>
              <a:t>solr_query</a:t>
            </a:r>
            <a:r>
              <a:rPr lang="en-US" sz="1800" dirty="0" smtClean="0"/>
              <a:t> </a:t>
            </a:r>
            <a:r>
              <a:rPr lang="en-US" sz="1800" dirty="0"/>
              <a:t>= '{ "q" : "col5:*</a:t>
            </a:r>
            <a:r>
              <a:rPr lang="en-US" sz="1800" dirty="0" err="1"/>
              <a:t>ary</a:t>
            </a:r>
            <a:r>
              <a:rPr lang="en-US" sz="1800" dirty="0"/>
              <a:t>" }';</a:t>
            </a:r>
          </a:p>
          <a:p>
            <a:pPr marL="6350" indent="0" defTabSz="225425">
              <a:spcBef>
                <a:spcPts val="0"/>
              </a:spcBef>
              <a:spcAft>
                <a:spcPts val="0"/>
              </a:spcAft>
              <a:buNone/>
            </a:pPr>
            <a:endParaRPr lang="en-US" dirty="0"/>
          </a:p>
          <a:p>
            <a:pPr marL="6350" indent="0" defTabSz="225425">
              <a:spcBef>
                <a:spcPts val="0"/>
              </a:spcBef>
              <a:spcAft>
                <a:spcPts val="0"/>
              </a:spcAft>
              <a:buNone/>
            </a:pPr>
            <a:r>
              <a:rPr lang="en-US" dirty="0">
                <a:latin typeface="Courier New" pitchFamily="49" charset="0"/>
                <a:cs typeface="Courier New" pitchFamily="49" charset="0"/>
              </a:rPr>
              <a:t> col1 | col5</a:t>
            </a:r>
          </a:p>
          <a:p>
            <a:pPr marL="6350" indent="0" defTabSz="225425">
              <a:spcBef>
                <a:spcPts val="0"/>
              </a:spcBef>
              <a:spcAft>
                <a:spcPts val="0"/>
              </a:spcAft>
              <a:buNone/>
            </a:pP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aaa</a:t>
            </a:r>
            <a:r>
              <a:rPr lang="en-US" dirty="0">
                <a:latin typeface="Courier New" pitchFamily="49" charset="0"/>
                <a:cs typeface="Courier New" pitchFamily="49" charset="0"/>
              </a:rPr>
              <a:t> | Mary</a:t>
            </a:r>
          </a:p>
          <a:p>
            <a:pPr marL="6350" indent="0" defTabSz="225425">
              <a:spcBef>
                <a:spcPts val="0"/>
              </a:spcBef>
              <a:spcAft>
                <a:spcPts val="0"/>
              </a:spcAft>
              <a:buNone/>
            </a:pPr>
            <a:endParaRPr lang="en-US" dirty="0"/>
          </a:p>
          <a:p>
            <a:pPr marL="6350" indent="0" defTabSz="225425">
              <a:spcBef>
                <a:spcPts val="0"/>
              </a:spcBef>
              <a:spcAft>
                <a:spcPts val="0"/>
              </a:spcAft>
              <a:buNone/>
            </a:pPr>
            <a:r>
              <a:rPr lang="en-US" sz="1800" dirty="0" err="1" smtClean="0"/>
              <a:t>solr_query</a:t>
            </a:r>
            <a:r>
              <a:rPr lang="en-US" sz="1800" dirty="0" smtClean="0"/>
              <a:t> </a:t>
            </a:r>
            <a:r>
              <a:rPr lang="en-US" sz="1800" dirty="0"/>
              <a:t>= '{ "q" : "col5:*</a:t>
            </a:r>
            <a:r>
              <a:rPr lang="en-US" sz="1800" dirty="0" err="1"/>
              <a:t>ar</a:t>
            </a:r>
            <a:r>
              <a:rPr lang="en-US" sz="1800" dirty="0"/>
              <a:t>*" }';</a:t>
            </a:r>
          </a:p>
          <a:p>
            <a:pPr marL="6350" indent="0" defTabSz="225425">
              <a:spcBef>
                <a:spcPts val="0"/>
              </a:spcBef>
              <a:spcAft>
                <a:spcPts val="0"/>
              </a:spcAft>
              <a:buNone/>
            </a:pPr>
            <a:endParaRPr lang="en-US" dirty="0"/>
          </a:p>
          <a:p>
            <a:pPr marL="6350" indent="0" defTabSz="225425">
              <a:spcBef>
                <a:spcPts val="0"/>
              </a:spcBef>
              <a:spcAft>
                <a:spcPts val="0"/>
              </a:spcAft>
              <a:buNone/>
            </a:pPr>
            <a:r>
              <a:rPr lang="en-US" dirty="0">
                <a:latin typeface="Courier New" pitchFamily="49" charset="0"/>
                <a:cs typeface="Courier New" pitchFamily="49" charset="0"/>
              </a:rPr>
              <a:t> col1 | col5</a:t>
            </a:r>
          </a:p>
          <a:p>
            <a:pPr marL="6350" indent="0" defTabSz="225425">
              <a:spcBef>
                <a:spcPts val="0"/>
              </a:spcBef>
              <a:spcAft>
                <a:spcPts val="0"/>
              </a:spcAft>
              <a:buNone/>
            </a:pP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bbb</a:t>
            </a:r>
            <a:r>
              <a:rPr lang="en-US" dirty="0">
                <a:latin typeface="Courier New" pitchFamily="49" charset="0"/>
                <a:cs typeface="Courier New" pitchFamily="49" charset="0"/>
              </a:rPr>
              <a:t> | Harry</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aaa</a:t>
            </a:r>
            <a:r>
              <a:rPr lang="en-US" dirty="0">
                <a:latin typeface="Courier New" pitchFamily="49" charset="0"/>
                <a:cs typeface="Courier New" pitchFamily="49" charset="0"/>
              </a:rPr>
              <a:t> |  Mary</a:t>
            </a:r>
          </a:p>
        </p:txBody>
      </p:sp>
      <p:sp>
        <p:nvSpPr>
          <p:cNvPr id="7" name="Content Placeholder 3"/>
          <p:cNvSpPr txBox="1">
            <a:spLocks/>
          </p:cNvSpPr>
          <p:nvPr/>
        </p:nvSpPr>
        <p:spPr>
          <a:xfrm>
            <a:off x="4713285" y="1568213"/>
            <a:ext cx="4203290" cy="1794420"/>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defTabSz="225425">
              <a:spcBef>
                <a:spcPts val="0"/>
              </a:spcBef>
              <a:spcAft>
                <a:spcPts val="0"/>
              </a:spcAft>
              <a:buFont typeface="Arial"/>
              <a:buNone/>
            </a:pPr>
            <a:r>
              <a:rPr lang="en-US" sz="1800" dirty="0" smtClean="0"/>
              <a:t>Data is :</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aaa</a:t>
            </a:r>
            <a:r>
              <a:rPr lang="en-US" dirty="0" smtClean="0">
                <a:latin typeface="Courier New" pitchFamily="49" charset="0"/>
                <a:cs typeface="Courier New" pitchFamily="49" charset="0"/>
              </a:rPr>
              <a:t>', 'Mary' , 'Dog Cat Bird'</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bbb</a:t>
            </a:r>
            <a:r>
              <a:rPr lang="en-US" dirty="0" smtClean="0">
                <a:latin typeface="Courier New" pitchFamily="49" charset="0"/>
                <a:cs typeface="Courier New" pitchFamily="49" charset="0"/>
              </a:rPr>
              <a:t>', 'Harry', 'Dog Mouse Cat'</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'ccc', 'Dave' , 'Dog Mule Cat'</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ddd</a:t>
            </a:r>
            <a:r>
              <a:rPr lang="en-US" dirty="0" smtClean="0">
                <a:latin typeface="Courier New" pitchFamily="49" charset="0"/>
                <a:cs typeface="Courier New" pitchFamily="49" charset="0"/>
              </a:rPr>
              <a:t>', 'David', 'Cat Dog Bird'</a:t>
            </a:r>
          </a:p>
        </p:txBody>
      </p:sp>
      <p:sp>
        <p:nvSpPr>
          <p:cNvPr id="8" name="TextBox 7"/>
          <p:cNvSpPr txBox="1"/>
          <p:nvPr/>
        </p:nvSpPr>
        <p:spPr>
          <a:xfrm>
            <a:off x="2298682" y="1897357"/>
            <a:ext cx="1073783" cy="338554"/>
          </a:xfrm>
          <a:prstGeom prst="rect">
            <a:avLst/>
          </a:prstGeom>
          <a:noFill/>
        </p:spPr>
        <p:txBody>
          <a:bodyPr wrap="square" rtlCol="0">
            <a:spAutoFit/>
          </a:bodyPr>
          <a:lstStyle/>
          <a:p>
            <a:pPr defTabSz="233363"/>
            <a:r>
              <a:rPr lang="en-US" sz="1600" b="1" dirty="0" smtClean="0"/>
              <a:t>(Both)</a:t>
            </a:r>
            <a:endParaRPr lang="en-US" sz="1600" dirty="0" smtClean="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374" y="2988737"/>
            <a:ext cx="580181" cy="724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3578942" y="3325450"/>
            <a:ext cx="3082895" cy="369332"/>
          </a:xfrm>
          <a:prstGeom prst="rect">
            <a:avLst/>
          </a:prstGeom>
          <a:noFill/>
        </p:spPr>
        <p:txBody>
          <a:bodyPr wrap="none" rtlCol="0">
            <a:spAutoFit/>
          </a:bodyPr>
          <a:lstStyle/>
          <a:p>
            <a:r>
              <a:rPr lang="en-US" sz="1800" b="1" dirty="0" smtClean="0"/>
              <a:t>Performance implication ?</a:t>
            </a:r>
          </a:p>
        </p:txBody>
      </p:sp>
    </p:spTree>
    <p:extLst>
      <p:ext uri="{BB962C8B-B14F-4D97-AF65-F5344CB8AC3E}">
        <p14:creationId xmlns:p14="http://schemas.microsoft.com/office/powerpoint/2010/main" val="629479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Substring, and negate</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23</a:t>
            </a:fld>
            <a:endParaRPr lang="uk-UA" dirty="0"/>
          </a:p>
        </p:txBody>
      </p:sp>
      <p:sp>
        <p:nvSpPr>
          <p:cNvPr id="6" name="Content Placeholder 3"/>
          <p:cNvSpPr>
            <a:spLocks noGrp="1"/>
          </p:cNvSpPr>
          <p:nvPr>
            <p:ph sz="quarter" idx="16"/>
          </p:nvPr>
        </p:nvSpPr>
        <p:spPr>
          <a:xfrm>
            <a:off x="172065" y="1437951"/>
            <a:ext cx="4635909" cy="2718265"/>
          </a:xfrm>
        </p:spPr>
        <p:txBody>
          <a:bodyPr/>
          <a:lstStyle/>
          <a:p>
            <a:pPr marL="6350" indent="0" defTabSz="225425">
              <a:spcBef>
                <a:spcPts val="0"/>
              </a:spcBef>
              <a:spcAft>
                <a:spcPts val="0"/>
              </a:spcAft>
              <a:buNone/>
            </a:pPr>
            <a:r>
              <a:rPr lang="en-US" dirty="0"/>
              <a:t>SELECT col1, col6 FROM t10 WHERE</a:t>
            </a:r>
          </a:p>
          <a:p>
            <a:pPr marL="6350" indent="0" defTabSz="225425">
              <a:spcBef>
                <a:spcPts val="0"/>
              </a:spcBef>
              <a:spcAft>
                <a:spcPts val="0"/>
              </a:spcAft>
              <a:buNone/>
            </a:pPr>
            <a:r>
              <a:rPr lang="en-US" sz="1800" dirty="0" err="1" smtClean="0"/>
              <a:t>solr_query</a:t>
            </a:r>
            <a:r>
              <a:rPr lang="en-US" sz="1800" dirty="0" smtClean="0"/>
              <a:t> </a:t>
            </a:r>
            <a:r>
              <a:rPr lang="en-US" sz="1800" dirty="0"/>
              <a:t>= '{ "q" : "col6</a:t>
            </a:r>
            <a:r>
              <a:rPr lang="en-US" sz="1800" dirty="0" smtClean="0"/>
              <a:t>:</a:t>
            </a:r>
          </a:p>
          <a:p>
            <a:pPr marL="6350" indent="0" defTabSz="225425">
              <a:spcBef>
                <a:spcPts val="0"/>
              </a:spcBef>
              <a:spcAft>
                <a:spcPts val="0"/>
              </a:spcAft>
              <a:buNone/>
            </a:pPr>
            <a:r>
              <a:rPr lang="en-US" sz="1800" dirty="0"/>
              <a:t>	</a:t>
            </a:r>
            <a:r>
              <a:rPr lang="en-US" sz="1800" dirty="0" smtClean="0"/>
              <a:t>(+</a:t>
            </a:r>
            <a:r>
              <a:rPr lang="en-US" sz="1800" dirty="0"/>
              <a:t>Dog +Cat &amp;&amp; -M*)" }';</a:t>
            </a:r>
          </a:p>
          <a:p>
            <a:pPr marL="6350" indent="0" defTabSz="225425">
              <a:spcBef>
                <a:spcPts val="0"/>
              </a:spcBef>
              <a:spcAft>
                <a:spcPts val="0"/>
              </a:spcAft>
              <a:buNone/>
            </a:pPr>
            <a:endParaRPr lang="en-US" dirty="0"/>
          </a:p>
          <a:p>
            <a:pPr marL="6350" indent="0" defTabSz="225425">
              <a:spcBef>
                <a:spcPts val="0"/>
              </a:spcBef>
              <a:spcAft>
                <a:spcPts val="0"/>
              </a:spcAft>
              <a:buNone/>
            </a:pPr>
            <a:r>
              <a:rPr lang="en-US" dirty="0">
                <a:latin typeface="Courier New" pitchFamily="49" charset="0"/>
                <a:cs typeface="Courier New" pitchFamily="49" charset="0"/>
              </a:rPr>
              <a:t> col1 | col6</a:t>
            </a:r>
          </a:p>
          <a:p>
            <a:pPr marL="6350" indent="0" defTabSz="225425">
              <a:spcBef>
                <a:spcPts val="0"/>
              </a:spcBef>
              <a:spcAft>
                <a:spcPts val="0"/>
              </a:spcAft>
              <a:buNone/>
            </a:pP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ddd</a:t>
            </a:r>
            <a:r>
              <a:rPr lang="en-US" dirty="0">
                <a:latin typeface="Courier New" pitchFamily="49" charset="0"/>
                <a:cs typeface="Courier New" pitchFamily="49" charset="0"/>
              </a:rPr>
              <a:t> | Cat Dog Bird</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aaa</a:t>
            </a:r>
            <a:r>
              <a:rPr lang="en-US" dirty="0">
                <a:latin typeface="Courier New" pitchFamily="49" charset="0"/>
                <a:cs typeface="Courier New" pitchFamily="49" charset="0"/>
              </a:rPr>
              <a:t> | Dog Cat Bird</a:t>
            </a:r>
          </a:p>
        </p:txBody>
      </p:sp>
      <p:sp>
        <p:nvSpPr>
          <p:cNvPr id="7" name="Content Placeholder 3"/>
          <p:cNvSpPr txBox="1">
            <a:spLocks/>
          </p:cNvSpPr>
          <p:nvPr/>
        </p:nvSpPr>
        <p:spPr>
          <a:xfrm>
            <a:off x="4713285" y="1568213"/>
            <a:ext cx="4203290" cy="1794420"/>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defTabSz="225425">
              <a:spcBef>
                <a:spcPts val="0"/>
              </a:spcBef>
              <a:spcAft>
                <a:spcPts val="0"/>
              </a:spcAft>
              <a:buFont typeface="Arial"/>
              <a:buNone/>
            </a:pPr>
            <a:r>
              <a:rPr lang="en-US" sz="1800" dirty="0" smtClean="0"/>
              <a:t>Data is :</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aaa</a:t>
            </a:r>
            <a:r>
              <a:rPr lang="en-US" dirty="0" smtClean="0">
                <a:latin typeface="Courier New" pitchFamily="49" charset="0"/>
                <a:cs typeface="Courier New" pitchFamily="49" charset="0"/>
              </a:rPr>
              <a:t>', 'Mary' , 'Dog Cat Bird'</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bbb</a:t>
            </a:r>
            <a:r>
              <a:rPr lang="en-US" dirty="0" smtClean="0">
                <a:latin typeface="Courier New" pitchFamily="49" charset="0"/>
                <a:cs typeface="Courier New" pitchFamily="49" charset="0"/>
              </a:rPr>
              <a:t>', 'Harry', 'Dog Mouse Cat'</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'ccc', 'Dave' , 'Dog Mule Cat'</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ddd</a:t>
            </a:r>
            <a:r>
              <a:rPr lang="en-US" dirty="0" smtClean="0">
                <a:latin typeface="Courier New" pitchFamily="49" charset="0"/>
                <a:cs typeface="Courier New" pitchFamily="49" charset="0"/>
              </a:rPr>
              <a:t>', 'David', 'Cat Dog Bird'</a:t>
            </a:r>
          </a:p>
        </p:txBody>
      </p:sp>
    </p:spTree>
    <p:extLst>
      <p:ext uri="{BB962C8B-B14F-4D97-AF65-F5344CB8AC3E}">
        <p14:creationId xmlns:p14="http://schemas.microsoft.com/office/powerpoint/2010/main" val="4054543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Fuzzy Search</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24</a:t>
            </a:fld>
            <a:endParaRPr lang="uk-UA" dirty="0"/>
          </a:p>
        </p:txBody>
      </p:sp>
      <p:sp>
        <p:nvSpPr>
          <p:cNvPr id="6" name="Content Placeholder 3"/>
          <p:cNvSpPr>
            <a:spLocks noGrp="1"/>
          </p:cNvSpPr>
          <p:nvPr>
            <p:ph sz="quarter" idx="16"/>
          </p:nvPr>
        </p:nvSpPr>
        <p:spPr>
          <a:xfrm>
            <a:off x="457200" y="1565771"/>
            <a:ext cx="4380271" cy="2718265"/>
          </a:xfrm>
        </p:spPr>
        <p:txBody>
          <a:bodyPr/>
          <a:lstStyle/>
          <a:p>
            <a:pPr marL="6350" indent="0" defTabSz="225425">
              <a:spcBef>
                <a:spcPts val="0"/>
              </a:spcBef>
              <a:spcAft>
                <a:spcPts val="0"/>
              </a:spcAft>
              <a:buNone/>
            </a:pPr>
            <a:r>
              <a:rPr lang="en-US" sz="1800" dirty="0"/>
              <a:t>SELECT col1, col5 FROM t10 </a:t>
            </a:r>
            <a:endParaRPr lang="en-US" sz="1800" dirty="0" smtClean="0"/>
          </a:p>
          <a:p>
            <a:pPr marL="6350" indent="0" defTabSz="225425">
              <a:spcBef>
                <a:spcPts val="0"/>
              </a:spcBef>
              <a:spcAft>
                <a:spcPts val="0"/>
              </a:spcAft>
              <a:buNone/>
            </a:pPr>
            <a:r>
              <a:rPr lang="en-US" sz="1800" dirty="0" smtClean="0"/>
              <a:t>WHERE </a:t>
            </a:r>
            <a:r>
              <a:rPr lang="en-US" sz="1800" dirty="0" err="1" smtClean="0"/>
              <a:t>solr_query</a:t>
            </a:r>
            <a:r>
              <a:rPr lang="en-US" sz="1800" dirty="0" smtClean="0"/>
              <a:t> </a:t>
            </a:r>
            <a:r>
              <a:rPr lang="en-US" sz="1800" dirty="0"/>
              <a:t>= '{ "q" : </a:t>
            </a:r>
            <a:endParaRPr lang="en-US" sz="1800" dirty="0" smtClean="0"/>
          </a:p>
          <a:p>
            <a:pPr marL="6350" indent="0" defTabSz="225425">
              <a:spcBef>
                <a:spcPts val="0"/>
              </a:spcBef>
              <a:spcAft>
                <a:spcPts val="0"/>
              </a:spcAft>
              <a:buNone/>
            </a:pPr>
            <a:r>
              <a:rPr lang="en-US" sz="1800" dirty="0"/>
              <a:t>	</a:t>
            </a:r>
            <a:r>
              <a:rPr lang="en-US" sz="1800" dirty="0" smtClean="0"/>
              <a:t>"</a:t>
            </a:r>
            <a:r>
              <a:rPr lang="en-US" sz="1800" dirty="0">
                <a:solidFill>
                  <a:srgbClr val="00B0F0"/>
                </a:solidFill>
              </a:rPr>
              <a:t>col5:arry~2</a:t>
            </a:r>
            <a:r>
              <a:rPr lang="en-US" sz="1800" dirty="0"/>
              <a:t>" }';</a:t>
            </a:r>
          </a:p>
          <a:p>
            <a:pPr marL="6350" indent="0" defTabSz="225425">
              <a:spcBef>
                <a:spcPts val="0"/>
              </a:spcBef>
              <a:spcAft>
                <a:spcPts val="0"/>
              </a:spcAft>
              <a:buNone/>
            </a:pPr>
            <a:endParaRPr lang="en-US" dirty="0"/>
          </a:p>
          <a:p>
            <a:pPr marL="6350" indent="0" defTabSz="225425">
              <a:spcBef>
                <a:spcPts val="0"/>
              </a:spcBef>
              <a:spcAft>
                <a:spcPts val="0"/>
              </a:spcAft>
              <a:buNone/>
            </a:pPr>
            <a:r>
              <a:rPr lang="en-US" dirty="0"/>
              <a:t> </a:t>
            </a:r>
            <a:r>
              <a:rPr lang="en-US" dirty="0">
                <a:latin typeface="Courier New" pitchFamily="49" charset="0"/>
                <a:cs typeface="Courier New" pitchFamily="49" charset="0"/>
              </a:rPr>
              <a:t>col1 | col5</a:t>
            </a:r>
          </a:p>
          <a:p>
            <a:pPr marL="6350" indent="0" defTabSz="225425">
              <a:spcBef>
                <a:spcPts val="0"/>
              </a:spcBef>
              <a:spcAft>
                <a:spcPts val="0"/>
              </a:spcAft>
              <a:buNone/>
            </a:pP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bbb</a:t>
            </a:r>
            <a:r>
              <a:rPr lang="en-US" dirty="0">
                <a:latin typeface="Courier New" pitchFamily="49" charset="0"/>
                <a:cs typeface="Courier New" pitchFamily="49" charset="0"/>
              </a:rPr>
              <a:t> | Harry</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aaa</a:t>
            </a:r>
            <a:r>
              <a:rPr lang="en-US" dirty="0">
                <a:latin typeface="Courier New" pitchFamily="49" charset="0"/>
                <a:cs typeface="Courier New" pitchFamily="49" charset="0"/>
              </a:rPr>
              <a:t> |  Mary</a:t>
            </a:r>
          </a:p>
        </p:txBody>
      </p:sp>
      <p:sp>
        <p:nvSpPr>
          <p:cNvPr id="7" name="Content Placeholder 3"/>
          <p:cNvSpPr txBox="1">
            <a:spLocks/>
          </p:cNvSpPr>
          <p:nvPr/>
        </p:nvSpPr>
        <p:spPr>
          <a:xfrm>
            <a:off x="4713285" y="1568213"/>
            <a:ext cx="4203290" cy="1794420"/>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defTabSz="225425">
              <a:spcBef>
                <a:spcPts val="0"/>
              </a:spcBef>
              <a:spcAft>
                <a:spcPts val="0"/>
              </a:spcAft>
              <a:buFont typeface="Arial"/>
              <a:buNone/>
            </a:pPr>
            <a:r>
              <a:rPr lang="en-US" sz="1800" dirty="0" smtClean="0"/>
              <a:t>Data is :</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aaa</a:t>
            </a:r>
            <a:r>
              <a:rPr lang="en-US" dirty="0" smtClean="0">
                <a:latin typeface="Courier New" pitchFamily="49" charset="0"/>
                <a:cs typeface="Courier New" pitchFamily="49" charset="0"/>
              </a:rPr>
              <a:t>', 'Mary' , 'Dog Cat Bird'</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bbb</a:t>
            </a:r>
            <a:r>
              <a:rPr lang="en-US" dirty="0" smtClean="0">
                <a:latin typeface="Courier New" pitchFamily="49" charset="0"/>
                <a:cs typeface="Courier New" pitchFamily="49" charset="0"/>
              </a:rPr>
              <a:t>', 'Harry', 'Dog Mouse Cat'</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'ccc', 'Dave' , 'Dog Mule Cat'</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ddd</a:t>
            </a:r>
            <a:r>
              <a:rPr lang="en-US" dirty="0" smtClean="0">
                <a:latin typeface="Courier New" pitchFamily="49" charset="0"/>
                <a:cs typeface="Courier New" pitchFamily="49" charset="0"/>
              </a:rPr>
              <a:t>', 'David', 'Cat Dog Bird'</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943" y="2311584"/>
            <a:ext cx="580181" cy="724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1727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Word Proximity</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25</a:t>
            </a:fld>
            <a:endParaRPr lang="uk-UA" dirty="0"/>
          </a:p>
        </p:txBody>
      </p:sp>
      <p:sp>
        <p:nvSpPr>
          <p:cNvPr id="6" name="Content Placeholder 3"/>
          <p:cNvSpPr>
            <a:spLocks noGrp="1"/>
          </p:cNvSpPr>
          <p:nvPr>
            <p:ph sz="quarter" idx="16"/>
          </p:nvPr>
        </p:nvSpPr>
        <p:spPr>
          <a:xfrm>
            <a:off x="457200" y="936508"/>
            <a:ext cx="4380271" cy="2718265"/>
          </a:xfrm>
        </p:spPr>
        <p:txBody>
          <a:bodyPr/>
          <a:lstStyle/>
          <a:p>
            <a:pPr marL="6350" indent="0" defTabSz="225425">
              <a:spcBef>
                <a:spcPts val="0"/>
              </a:spcBef>
              <a:spcAft>
                <a:spcPts val="0"/>
              </a:spcAft>
              <a:buNone/>
            </a:pPr>
            <a:r>
              <a:rPr lang="en-US" sz="1800" dirty="0"/>
              <a:t>SELECT col1, col6 FROM t10 WHERE</a:t>
            </a:r>
          </a:p>
          <a:p>
            <a:pPr marL="6350" indent="0" defTabSz="225425">
              <a:spcBef>
                <a:spcPts val="0"/>
              </a:spcBef>
              <a:spcAft>
                <a:spcPts val="0"/>
              </a:spcAft>
              <a:buNone/>
            </a:pPr>
            <a:r>
              <a:rPr lang="en-US" sz="1800" dirty="0" err="1"/>
              <a:t>solr_query</a:t>
            </a:r>
            <a:r>
              <a:rPr lang="en-US" sz="1800" dirty="0"/>
              <a:t> = 'col6:"</a:t>
            </a:r>
            <a:r>
              <a:rPr lang="en-US" sz="1800" dirty="0">
                <a:solidFill>
                  <a:srgbClr val="00B0F0"/>
                </a:solidFill>
              </a:rPr>
              <a:t>Cat Bird</a:t>
            </a:r>
            <a:r>
              <a:rPr lang="en-US" sz="1800" dirty="0" smtClean="0">
                <a:solidFill>
                  <a:srgbClr val="00B0F0"/>
                </a:solidFill>
              </a:rPr>
              <a:t>"~0</a:t>
            </a:r>
            <a:r>
              <a:rPr lang="en-US" sz="1800" dirty="0" smtClean="0"/>
              <a:t>';</a:t>
            </a:r>
            <a:endParaRPr lang="en-US" sz="1800" dirty="0"/>
          </a:p>
          <a:p>
            <a:pPr marL="6350" indent="0" defTabSz="225425">
              <a:spcBef>
                <a:spcPts val="0"/>
              </a:spcBef>
              <a:spcAft>
                <a:spcPts val="0"/>
              </a:spcAft>
              <a:buNone/>
            </a:pPr>
            <a:endParaRPr lang="en-US" dirty="0"/>
          </a:p>
          <a:p>
            <a:pPr marL="6350" indent="0" defTabSz="225425">
              <a:spcBef>
                <a:spcPts val="0"/>
              </a:spcBef>
              <a:spcAft>
                <a:spcPts val="0"/>
              </a:spcAft>
              <a:buNone/>
            </a:pPr>
            <a:r>
              <a:rPr lang="en-US" dirty="0">
                <a:latin typeface="Courier New" pitchFamily="49" charset="0"/>
                <a:cs typeface="Courier New" pitchFamily="49" charset="0"/>
              </a:rPr>
              <a:t> col1 | col6</a:t>
            </a:r>
          </a:p>
          <a:p>
            <a:pPr marL="6350" indent="0" defTabSz="225425">
              <a:spcBef>
                <a:spcPts val="0"/>
              </a:spcBef>
              <a:spcAft>
                <a:spcPts val="0"/>
              </a:spcAft>
              <a:buNone/>
            </a:pP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aaa</a:t>
            </a:r>
            <a:r>
              <a:rPr lang="en-US" dirty="0">
                <a:latin typeface="Courier New" pitchFamily="49" charset="0"/>
                <a:cs typeface="Courier New" pitchFamily="49" charset="0"/>
              </a:rPr>
              <a:t> | Dog Cat Bird</a:t>
            </a:r>
          </a:p>
          <a:p>
            <a:pPr marL="6350" indent="0" defTabSz="225425">
              <a:spcBef>
                <a:spcPts val="0"/>
              </a:spcBef>
              <a:spcAft>
                <a:spcPts val="0"/>
              </a:spcAft>
              <a:buNone/>
            </a:pPr>
            <a:endParaRPr lang="en-US" dirty="0">
              <a:latin typeface="Courier New" pitchFamily="49" charset="0"/>
              <a:cs typeface="Courier New" pitchFamily="49" charset="0"/>
            </a:endParaRPr>
          </a:p>
          <a:p>
            <a:pPr marL="6350" indent="0" defTabSz="225425">
              <a:spcBef>
                <a:spcPts val="0"/>
              </a:spcBef>
              <a:spcAft>
                <a:spcPts val="0"/>
              </a:spcAft>
              <a:buNone/>
            </a:pPr>
            <a:r>
              <a:rPr lang="en-US" sz="1800" dirty="0" err="1" smtClean="0"/>
              <a:t>solr_query</a:t>
            </a:r>
            <a:r>
              <a:rPr lang="en-US" sz="1800" dirty="0" smtClean="0"/>
              <a:t> </a:t>
            </a:r>
            <a:r>
              <a:rPr lang="en-US" sz="1800" dirty="0"/>
              <a:t>= 'col6:</a:t>
            </a:r>
            <a:r>
              <a:rPr lang="en-US" sz="1800" dirty="0">
                <a:solidFill>
                  <a:srgbClr val="00B0F0"/>
                </a:solidFill>
              </a:rPr>
              <a:t>"Cat Bird</a:t>
            </a:r>
            <a:r>
              <a:rPr lang="en-US" sz="1800" dirty="0" smtClean="0">
                <a:solidFill>
                  <a:srgbClr val="00B0F0"/>
                </a:solidFill>
              </a:rPr>
              <a:t>"~1</a:t>
            </a:r>
            <a:r>
              <a:rPr lang="en-US" sz="1800" dirty="0" smtClean="0"/>
              <a:t>;</a:t>
            </a:r>
            <a:endParaRPr lang="en-US" sz="1800" dirty="0"/>
          </a:p>
          <a:p>
            <a:pPr marL="6350" indent="0" defTabSz="225425">
              <a:spcBef>
                <a:spcPts val="0"/>
              </a:spcBef>
              <a:spcAft>
                <a:spcPts val="0"/>
              </a:spcAft>
              <a:buNone/>
            </a:pPr>
            <a:endParaRPr lang="en-US" dirty="0"/>
          </a:p>
          <a:p>
            <a:pPr marL="6350" indent="0" defTabSz="225425">
              <a:spcBef>
                <a:spcPts val="0"/>
              </a:spcBef>
              <a:spcAft>
                <a:spcPts val="0"/>
              </a:spcAft>
              <a:buNone/>
            </a:pPr>
            <a:r>
              <a:rPr lang="en-US" dirty="0">
                <a:latin typeface="Courier New" pitchFamily="49" charset="0"/>
                <a:cs typeface="Courier New" pitchFamily="49" charset="0"/>
              </a:rPr>
              <a:t> col1 | col6</a:t>
            </a:r>
          </a:p>
          <a:p>
            <a:pPr marL="6350" indent="0" defTabSz="225425">
              <a:spcBef>
                <a:spcPts val="0"/>
              </a:spcBef>
              <a:spcAft>
                <a:spcPts val="0"/>
              </a:spcAft>
              <a:buNone/>
            </a:pP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aaa</a:t>
            </a:r>
            <a:r>
              <a:rPr lang="en-US" dirty="0">
                <a:latin typeface="Courier New" pitchFamily="49" charset="0"/>
                <a:cs typeface="Courier New" pitchFamily="49" charset="0"/>
              </a:rPr>
              <a:t> | Dog Cat Bird</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ddd</a:t>
            </a:r>
            <a:r>
              <a:rPr lang="en-US" dirty="0">
                <a:latin typeface="Courier New" pitchFamily="49" charset="0"/>
                <a:cs typeface="Courier New" pitchFamily="49" charset="0"/>
              </a:rPr>
              <a:t> | Cat Dog Bird</a:t>
            </a:r>
          </a:p>
          <a:p>
            <a:pPr marL="6350" indent="0" defTabSz="225425">
              <a:spcBef>
                <a:spcPts val="0"/>
              </a:spcBef>
              <a:spcAft>
                <a:spcPts val="0"/>
              </a:spcAft>
              <a:buNone/>
            </a:pPr>
            <a:endParaRPr lang="en-US" dirty="0">
              <a:latin typeface="Courier New" pitchFamily="49" charset="0"/>
              <a:cs typeface="Courier New" pitchFamily="49" charset="0"/>
            </a:endParaRPr>
          </a:p>
        </p:txBody>
      </p:sp>
      <p:sp>
        <p:nvSpPr>
          <p:cNvPr id="7" name="Content Placeholder 3"/>
          <p:cNvSpPr txBox="1">
            <a:spLocks/>
          </p:cNvSpPr>
          <p:nvPr/>
        </p:nvSpPr>
        <p:spPr>
          <a:xfrm>
            <a:off x="4713285" y="1568213"/>
            <a:ext cx="4203290" cy="1794420"/>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defTabSz="225425">
              <a:spcBef>
                <a:spcPts val="0"/>
              </a:spcBef>
              <a:spcAft>
                <a:spcPts val="0"/>
              </a:spcAft>
              <a:buFont typeface="Arial"/>
              <a:buNone/>
            </a:pPr>
            <a:r>
              <a:rPr lang="en-US" sz="1800" dirty="0" smtClean="0"/>
              <a:t>Data is :</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aaa</a:t>
            </a:r>
            <a:r>
              <a:rPr lang="en-US" dirty="0" smtClean="0">
                <a:latin typeface="Courier New" pitchFamily="49" charset="0"/>
                <a:cs typeface="Courier New" pitchFamily="49" charset="0"/>
              </a:rPr>
              <a:t>', 'Mary' , 'Dog Cat Bird'</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bbb</a:t>
            </a:r>
            <a:r>
              <a:rPr lang="en-US" dirty="0" smtClean="0">
                <a:latin typeface="Courier New" pitchFamily="49" charset="0"/>
                <a:cs typeface="Courier New" pitchFamily="49" charset="0"/>
              </a:rPr>
              <a:t>', 'Harry', 'Dog Mouse Cat'</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'ccc', 'Dave' , 'Dog Mule Cat'</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ddd</a:t>
            </a:r>
            <a:r>
              <a:rPr lang="en-US" dirty="0" smtClean="0">
                <a:latin typeface="Courier New" pitchFamily="49" charset="0"/>
                <a:cs typeface="Courier New" pitchFamily="49" charset="0"/>
              </a:rPr>
              <a:t>', 'David', 'Cat Dog Bird'</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1381" y="3147326"/>
            <a:ext cx="580181" cy="724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258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4618" y="270472"/>
            <a:ext cx="3682181" cy="548048"/>
          </a:xfrm>
        </p:spPr>
        <p:txBody>
          <a:bodyPr/>
          <a:lstStyle/>
          <a:p>
            <a:r>
              <a:rPr lang="en-US" dirty="0" smtClean="0"/>
              <a:t>Query: Boosting</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26</a:t>
            </a:fld>
            <a:endParaRPr lang="uk-UA" dirty="0"/>
          </a:p>
        </p:txBody>
      </p:sp>
      <p:sp>
        <p:nvSpPr>
          <p:cNvPr id="6" name="Content Placeholder 3"/>
          <p:cNvSpPr>
            <a:spLocks noGrp="1"/>
          </p:cNvSpPr>
          <p:nvPr>
            <p:ph sz="quarter" idx="16"/>
          </p:nvPr>
        </p:nvSpPr>
        <p:spPr>
          <a:xfrm>
            <a:off x="333014" y="415557"/>
            <a:ext cx="4380271" cy="2718265"/>
          </a:xfrm>
        </p:spPr>
        <p:txBody>
          <a:bodyPr/>
          <a:lstStyle/>
          <a:p>
            <a:pPr marL="6350" indent="0" defTabSz="225425">
              <a:spcBef>
                <a:spcPts val="0"/>
              </a:spcBef>
              <a:spcAft>
                <a:spcPts val="0"/>
              </a:spcAft>
              <a:buNone/>
            </a:pPr>
            <a:r>
              <a:rPr lang="en-US" sz="1800" dirty="0"/>
              <a:t>SELECT col1, col6 FROM t10 WHERE</a:t>
            </a:r>
          </a:p>
          <a:p>
            <a:pPr marL="6350" indent="0" defTabSz="225425">
              <a:spcBef>
                <a:spcPts val="0"/>
              </a:spcBef>
              <a:spcAft>
                <a:spcPts val="0"/>
              </a:spcAft>
              <a:buNone/>
            </a:pPr>
            <a:r>
              <a:rPr lang="en-US" sz="1800" dirty="0" err="1"/>
              <a:t>solr_query</a:t>
            </a:r>
            <a:r>
              <a:rPr lang="en-US" sz="1800" dirty="0"/>
              <a:t> = '{ "q" : "(col6:Mule OR </a:t>
            </a:r>
            <a:r>
              <a:rPr lang="en-US" sz="1800" dirty="0" smtClean="0"/>
              <a:t>	col6:Mouse^16</a:t>
            </a:r>
            <a:r>
              <a:rPr lang="en-US" sz="1800" dirty="0"/>
              <a:t>)" }';</a:t>
            </a:r>
          </a:p>
          <a:p>
            <a:pPr marL="6350" indent="0" defTabSz="225425">
              <a:spcBef>
                <a:spcPts val="0"/>
              </a:spcBef>
              <a:spcAft>
                <a:spcPts val="0"/>
              </a:spcAft>
              <a:buNone/>
            </a:pPr>
            <a:endParaRPr lang="en-US" dirty="0"/>
          </a:p>
          <a:p>
            <a:pPr marL="6350" indent="0" defTabSz="225425">
              <a:spcBef>
                <a:spcPts val="0"/>
              </a:spcBef>
              <a:spcAft>
                <a:spcPts val="0"/>
              </a:spcAft>
              <a:buNone/>
            </a:pPr>
            <a:r>
              <a:rPr lang="en-US" dirty="0">
                <a:latin typeface="Courier New" pitchFamily="49" charset="0"/>
                <a:cs typeface="Courier New" pitchFamily="49" charset="0"/>
              </a:rPr>
              <a:t> col1 | col6</a:t>
            </a:r>
          </a:p>
          <a:p>
            <a:pPr marL="6350" indent="0" defTabSz="225425">
              <a:spcBef>
                <a:spcPts val="0"/>
              </a:spcBef>
              <a:spcAft>
                <a:spcPts val="0"/>
              </a:spcAft>
              <a:buNone/>
            </a:pP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bbb</a:t>
            </a:r>
            <a:r>
              <a:rPr lang="en-US" dirty="0">
                <a:latin typeface="Courier New" pitchFamily="49" charset="0"/>
                <a:cs typeface="Courier New" pitchFamily="49" charset="0"/>
              </a:rPr>
              <a:t> | Dog Mouse Cat</a:t>
            </a:r>
          </a:p>
          <a:p>
            <a:pPr marL="6350" indent="0" defTabSz="225425">
              <a:spcBef>
                <a:spcPts val="0"/>
              </a:spcBef>
              <a:spcAft>
                <a:spcPts val="0"/>
              </a:spcAft>
              <a:buNone/>
            </a:pPr>
            <a:r>
              <a:rPr lang="en-US" dirty="0">
                <a:latin typeface="Courier New" pitchFamily="49" charset="0"/>
                <a:cs typeface="Courier New" pitchFamily="49" charset="0"/>
              </a:rPr>
              <a:t>  ccc |  Dog Mule Cat</a:t>
            </a:r>
          </a:p>
          <a:p>
            <a:pPr marL="6350" indent="0" defTabSz="225425">
              <a:spcBef>
                <a:spcPts val="0"/>
              </a:spcBef>
              <a:spcAft>
                <a:spcPts val="0"/>
              </a:spcAft>
              <a:buNone/>
            </a:pPr>
            <a:endParaRPr lang="en-US" dirty="0"/>
          </a:p>
          <a:p>
            <a:pPr marL="6350" indent="0" defTabSz="225425">
              <a:spcBef>
                <a:spcPts val="0"/>
              </a:spcBef>
              <a:spcAft>
                <a:spcPts val="0"/>
              </a:spcAft>
              <a:buNone/>
            </a:pPr>
            <a:r>
              <a:rPr lang="en-US" sz="1800" dirty="0"/>
              <a:t>SELECT col1, col6 FROM t10 WHERE</a:t>
            </a:r>
          </a:p>
          <a:p>
            <a:pPr marL="6350" indent="0" defTabSz="225425">
              <a:spcBef>
                <a:spcPts val="0"/>
              </a:spcBef>
              <a:spcAft>
                <a:spcPts val="0"/>
              </a:spcAft>
              <a:buNone/>
            </a:pPr>
            <a:r>
              <a:rPr lang="en-US" sz="1800" dirty="0" err="1"/>
              <a:t>solr_query</a:t>
            </a:r>
            <a:r>
              <a:rPr lang="en-US" sz="1800" dirty="0"/>
              <a:t> = '{ "q" : "</a:t>
            </a:r>
            <a:r>
              <a:rPr lang="en-US" sz="1800" dirty="0">
                <a:solidFill>
                  <a:srgbClr val="00B0F0"/>
                </a:solidFill>
              </a:rPr>
              <a:t>(col6:Mule OR </a:t>
            </a:r>
            <a:r>
              <a:rPr lang="en-US" sz="1800" dirty="0" smtClean="0">
                <a:solidFill>
                  <a:srgbClr val="00B0F0"/>
                </a:solidFill>
              </a:rPr>
              <a:t>	col6:Mouse^=1.0)" </a:t>
            </a:r>
            <a:r>
              <a:rPr lang="en-US" sz="1800" dirty="0">
                <a:solidFill>
                  <a:srgbClr val="00B0F0"/>
                </a:solidFill>
              </a:rPr>
              <a:t>}' LIMIT 1</a:t>
            </a:r>
            <a:r>
              <a:rPr lang="en-US" sz="1800" dirty="0"/>
              <a:t> ;</a:t>
            </a:r>
          </a:p>
          <a:p>
            <a:pPr marL="6350" indent="0" defTabSz="225425">
              <a:spcBef>
                <a:spcPts val="0"/>
              </a:spcBef>
              <a:spcAft>
                <a:spcPts val="0"/>
              </a:spcAft>
              <a:buNone/>
            </a:pPr>
            <a:endParaRPr lang="en-US" dirty="0"/>
          </a:p>
          <a:p>
            <a:pPr marL="6350" indent="0" defTabSz="225425">
              <a:spcBef>
                <a:spcPts val="0"/>
              </a:spcBef>
              <a:spcAft>
                <a:spcPts val="0"/>
              </a:spcAft>
              <a:buNone/>
            </a:pPr>
            <a:r>
              <a:rPr lang="en-US" dirty="0">
                <a:latin typeface="Courier New" pitchFamily="49" charset="0"/>
                <a:cs typeface="Courier New" pitchFamily="49" charset="0"/>
              </a:rPr>
              <a:t> col1 | col6</a:t>
            </a:r>
          </a:p>
          <a:p>
            <a:pPr marL="6350" indent="0" defTabSz="225425">
              <a:spcBef>
                <a:spcPts val="0"/>
              </a:spcBef>
              <a:spcAft>
                <a:spcPts val="0"/>
              </a:spcAft>
              <a:buNone/>
            </a:pP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bbb</a:t>
            </a:r>
            <a:r>
              <a:rPr lang="en-US" dirty="0">
                <a:latin typeface="Courier New" pitchFamily="49" charset="0"/>
                <a:cs typeface="Courier New" pitchFamily="49" charset="0"/>
              </a:rPr>
              <a:t> | Dog Mouse Cat</a:t>
            </a:r>
          </a:p>
        </p:txBody>
      </p:sp>
      <p:sp>
        <p:nvSpPr>
          <p:cNvPr id="7" name="Content Placeholder 3"/>
          <p:cNvSpPr txBox="1">
            <a:spLocks/>
          </p:cNvSpPr>
          <p:nvPr/>
        </p:nvSpPr>
        <p:spPr>
          <a:xfrm>
            <a:off x="4713285" y="1568213"/>
            <a:ext cx="4203290" cy="1794420"/>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defTabSz="225425">
              <a:spcBef>
                <a:spcPts val="0"/>
              </a:spcBef>
              <a:spcAft>
                <a:spcPts val="0"/>
              </a:spcAft>
              <a:buFont typeface="Arial"/>
              <a:buNone/>
            </a:pPr>
            <a:r>
              <a:rPr lang="en-US" sz="1800" dirty="0" smtClean="0"/>
              <a:t>Data is :</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aaa</a:t>
            </a:r>
            <a:r>
              <a:rPr lang="en-US" dirty="0" smtClean="0">
                <a:latin typeface="Courier New" pitchFamily="49" charset="0"/>
                <a:cs typeface="Courier New" pitchFamily="49" charset="0"/>
              </a:rPr>
              <a:t>', 'Mary' , 'Dog Cat Bird'</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bbb</a:t>
            </a:r>
            <a:r>
              <a:rPr lang="en-US" dirty="0" smtClean="0">
                <a:latin typeface="Courier New" pitchFamily="49" charset="0"/>
                <a:cs typeface="Courier New" pitchFamily="49" charset="0"/>
              </a:rPr>
              <a:t>', 'Harry', 'Dog Mouse Cat'</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'ccc', 'Dave' , 'Dog Mule Cat'</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ddd</a:t>
            </a:r>
            <a:r>
              <a:rPr lang="en-US" dirty="0" smtClean="0">
                <a:latin typeface="Courier New" pitchFamily="49" charset="0"/>
                <a:cs typeface="Courier New" pitchFamily="49" charset="0"/>
              </a:rPr>
              <a:t>', 'David', 'Cat Dog Bird'</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8943" y="3579946"/>
            <a:ext cx="580181" cy="724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1575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8160" y="270472"/>
            <a:ext cx="3498414" cy="548048"/>
          </a:xfrm>
        </p:spPr>
        <p:txBody>
          <a:bodyPr/>
          <a:lstStyle/>
          <a:p>
            <a:r>
              <a:rPr lang="en-US" dirty="0" smtClean="0"/>
              <a:t>Query: Joins</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27</a:t>
            </a:fld>
            <a:endParaRPr lang="uk-UA" dirty="0"/>
          </a:p>
        </p:txBody>
      </p:sp>
      <p:sp>
        <p:nvSpPr>
          <p:cNvPr id="8" name="TextBox 7"/>
          <p:cNvSpPr txBox="1"/>
          <p:nvPr/>
        </p:nvSpPr>
        <p:spPr>
          <a:xfrm>
            <a:off x="206477" y="270472"/>
            <a:ext cx="5211683" cy="4801314"/>
          </a:xfrm>
          <a:prstGeom prst="rect">
            <a:avLst/>
          </a:prstGeom>
          <a:noFill/>
        </p:spPr>
        <p:txBody>
          <a:bodyPr wrap="none" rtlCol="0">
            <a:spAutoFit/>
          </a:bodyPr>
          <a:lstStyle/>
          <a:p>
            <a:pPr defTabSz="225425"/>
            <a:r>
              <a:rPr lang="en-US" sz="1800" dirty="0" smtClean="0"/>
              <a:t>Apache </a:t>
            </a:r>
            <a:r>
              <a:rPr lang="en-US" sz="1800" dirty="0" err="1" smtClean="0"/>
              <a:t>Solr</a:t>
            </a:r>
            <a:r>
              <a:rPr lang="en-US" sz="1800" dirty="0" smtClean="0"/>
              <a:t> joins do not equal SQL joins; </a:t>
            </a:r>
          </a:p>
          <a:p>
            <a:pPr defTabSz="225425"/>
            <a:r>
              <a:rPr lang="en-US" sz="1800" dirty="0" smtClean="0"/>
              <a:t>most similar to a nested SELECT;</a:t>
            </a:r>
            <a:endParaRPr lang="en-US" sz="1800" dirty="0"/>
          </a:p>
          <a:p>
            <a:pPr defTabSz="225425"/>
            <a:r>
              <a:rPr lang="en-US" sz="1800" dirty="0"/>
              <a:t>   https://wiki.apache.org/solr/Join</a:t>
            </a:r>
          </a:p>
          <a:p>
            <a:pPr defTabSz="225425"/>
            <a:endParaRPr lang="en-US" sz="1800" dirty="0"/>
          </a:p>
          <a:p>
            <a:pPr defTabSz="225425"/>
            <a:r>
              <a:rPr lang="en-US" sz="1800" dirty="0"/>
              <a:t>In </a:t>
            </a:r>
            <a:r>
              <a:rPr lang="en-US" sz="1800" dirty="0" smtClean="0"/>
              <a:t>effect, </a:t>
            </a:r>
            <a:r>
              <a:rPr lang="en-US" sz="1800" dirty="0"/>
              <a:t>this Apache </a:t>
            </a:r>
            <a:r>
              <a:rPr lang="en-US" sz="1800" dirty="0" err="1"/>
              <a:t>Solr</a:t>
            </a:r>
            <a:r>
              <a:rPr lang="en-US" sz="1800" dirty="0"/>
              <a:t> search statement,</a:t>
            </a:r>
          </a:p>
          <a:p>
            <a:pPr defTabSz="225425"/>
            <a:endParaRPr lang="en-US" sz="1800" dirty="0"/>
          </a:p>
          <a:p>
            <a:pPr defTabSz="225425"/>
            <a:r>
              <a:rPr lang="en-US" sz="1800" dirty="0"/>
              <a:t>WHERE </a:t>
            </a:r>
            <a:r>
              <a:rPr lang="en-US" sz="1800" dirty="0" err="1"/>
              <a:t>solr_query</a:t>
            </a:r>
            <a:r>
              <a:rPr lang="en-US" sz="1800" dirty="0"/>
              <a:t>='{"q":"*:*", "</a:t>
            </a:r>
            <a:r>
              <a:rPr lang="en-US" sz="1800" dirty="0" err="1"/>
              <a:t>fq</a:t>
            </a:r>
            <a:r>
              <a:rPr lang="en-US" sz="1800" dirty="0" smtClean="0"/>
              <a:t>":</a:t>
            </a:r>
          </a:p>
          <a:p>
            <a:pPr defTabSz="225425"/>
            <a:r>
              <a:rPr lang="en-US" sz="1800" dirty="0"/>
              <a:t>	</a:t>
            </a:r>
            <a:r>
              <a:rPr lang="en-US" sz="1800" dirty="0" smtClean="0"/>
              <a:t>"{!</a:t>
            </a:r>
            <a:r>
              <a:rPr lang="en-US" sz="1800" dirty="0"/>
              <a:t>join from=cola to=col5 force=true </a:t>
            </a:r>
            <a:endParaRPr lang="en-US" sz="1800" dirty="0" smtClean="0"/>
          </a:p>
          <a:p>
            <a:pPr defTabSz="225425"/>
            <a:r>
              <a:rPr lang="en-US" sz="1800" dirty="0"/>
              <a:t>	</a:t>
            </a:r>
            <a:r>
              <a:rPr lang="en-US" sz="1800" dirty="0" err="1" smtClean="0"/>
              <a:t>fromIndex</a:t>
            </a:r>
            <a:r>
              <a:rPr lang="en-US" sz="1800" dirty="0" smtClean="0"/>
              <a:t>=ks_7451.t11</a:t>
            </a:r>
            <a:r>
              <a:rPr lang="en-US" sz="1800" dirty="0"/>
              <a:t>} </a:t>
            </a:r>
            <a:r>
              <a:rPr lang="en-US" sz="1800" dirty="0" err="1" smtClean="0"/>
              <a:t>colb:Bob</a:t>
            </a:r>
            <a:r>
              <a:rPr lang="en-US" sz="1800" dirty="0" smtClean="0"/>
              <a:t>"}';</a:t>
            </a:r>
            <a:endParaRPr lang="en-US" sz="1800" dirty="0"/>
          </a:p>
          <a:p>
            <a:pPr defTabSz="225425"/>
            <a:endParaRPr lang="en-US" sz="1800" dirty="0" smtClean="0"/>
          </a:p>
          <a:p>
            <a:pPr defTabSz="225425"/>
            <a:r>
              <a:rPr lang="en-US" sz="1800" dirty="0" smtClean="0"/>
              <a:t>Would </a:t>
            </a:r>
            <a:r>
              <a:rPr lang="en-US" sz="1800" dirty="0"/>
              <a:t>equal the legacy SQL SELECT statement,</a:t>
            </a:r>
          </a:p>
          <a:p>
            <a:pPr defTabSz="225425"/>
            <a:endParaRPr lang="en-US" sz="1800" dirty="0"/>
          </a:p>
          <a:p>
            <a:pPr defTabSz="225425"/>
            <a:r>
              <a:rPr lang="en-US" sz="1800" dirty="0"/>
              <a:t>SELECT </a:t>
            </a:r>
            <a:r>
              <a:rPr lang="en-US" sz="1800" dirty="0" smtClean="0"/>
              <a:t>...</a:t>
            </a:r>
            <a:endParaRPr lang="en-US" sz="1800" dirty="0"/>
          </a:p>
          <a:p>
            <a:pPr defTabSz="225425"/>
            <a:r>
              <a:rPr lang="en-US" sz="1800" dirty="0"/>
              <a:t>WHERE </a:t>
            </a:r>
            <a:r>
              <a:rPr lang="en-US" sz="1800" dirty="0" err="1"/>
              <a:t>outer_id</a:t>
            </a:r>
            <a:r>
              <a:rPr lang="en-US" sz="1800" dirty="0"/>
              <a:t> IN (SELECT </a:t>
            </a:r>
            <a:r>
              <a:rPr lang="en-US" sz="1800" dirty="0" err="1"/>
              <a:t>inner_id</a:t>
            </a:r>
            <a:r>
              <a:rPr lang="en-US" sz="1800" dirty="0"/>
              <a:t> </a:t>
            </a:r>
            <a:endParaRPr lang="en-US" sz="1800" dirty="0" smtClean="0"/>
          </a:p>
          <a:p>
            <a:pPr defTabSz="225425"/>
            <a:r>
              <a:rPr lang="en-US" sz="1800" dirty="0" smtClean="0"/>
              <a:t>	FROM </a:t>
            </a:r>
            <a:r>
              <a:rPr lang="en-US" sz="1800" dirty="0"/>
              <a:t>collection1 where </a:t>
            </a:r>
            <a:r>
              <a:rPr lang="en-US" sz="1800" dirty="0" smtClean="0"/>
              <a:t>cola = col5</a:t>
            </a:r>
          </a:p>
          <a:p>
            <a:pPr defTabSz="225425"/>
            <a:r>
              <a:rPr lang="en-US" sz="1800" dirty="0"/>
              <a:t>	</a:t>
            </a:r>
            <a:r>
              <a:rPr lang="en-US" sz="1800" dirty="0" smtClean="0"/>
              <a:t>AND </a:t>
            </a:r>
            <a:r>
              <a:rPr lang="en-US" sz="1800" dirty="0" err="1" smtClean="0"/>
              <a:t>colb</a:t>
            </a:r>
            <a:r>
              <a:rPr lang="en-US" sz="1800" dirty="0" smtClean="0"/>
              <a:t> = “Bob”;</a:t>
            </a:r>
            <a:endParaRPr lang="en-US" sz="1800" dirty="0"/>
          </a:p>
          <a:p>
            <a:pPr defTabSz="225425"/>
            <a:endParaRPr lang="en-US" sz="1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3911" y="1137053"/>
            <a:ext cx="9906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788912">
            <a:off x="6757220" y="995566"/>
            <a:ext cx="685800" cy="622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4111" y="2671129"/>
            <a:ext cx="971550"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2456651">
            <a:off x="5711516" y="2858963"/>
            <a:ext cx="927100" cy="643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0586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302" y="270472"/>
            <a:ext cx="3839497" cy="548048"/>
          </a:xfrm>
        </p:spPr>
        <p:txBody>
          <a:bodyPr/>
          <a:lstStyle/>
          <a:p>
            <a:r>
              <a:rPr lang="en-US" dirty="0" smtClean="0"/>
              <a:t>Query: Joins, how to</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28</a:t>
            </a:fld>
            <a:endParaRPr lang="uk-UA" dirty="0"/>
          </a:p>
        </p:txBody>
      </p:sp>
      <p:sp>
        <p:nvSpPr>
          <p:cNvPr id="6" name="Content Placeholder 3"/>
          <p:cNvSpPr>
            <a:spLocks noGrp="1"/>
          </p:cNvSpPr>
          <p:nvPr>
            <p:ph sz="quarter" idx="16"/>
          </p:nvPr>
        </p:nvSpPr>
        <p:spPr>
          <a:xfrm>
            <a:off x="172065" y="270472"/>
            <a:ext cx="4380271" cy="2718265"/>
          </a:xfrm>
        </p:spPr>
        <p:txBody>
          <a:bodyPr/>
          <a:lstStyle/>
          <a:p>
            <a:pPr marL="6350" indent="0" defTabSz="225425">
              <a:spcBef>
                <a:spcPts val="0"/>
              </a:spcBef>
              <a:spcAft>
                <a:spcPts val="0"/>
              </a:spcAft>
              <a:buNone/>
            </a:pPr>
            <a:r>
              <a:rPr lang="en-US" sz="1800" dirty="0"/>
              <a:t>DROP TABLE t11</a:t>
            </a:r>
            <a:r>
              <a:rPr lang="en-US" sz="1800" dirty="0" smtClean="0"/>
              <a:t>;</a:t>
            </a:r>
            <a:endParaRPr lang="en-US" sz="1800" dirty="0"/>
          </a:p>
          <a:p>
            <a:pPr marL="6350" indent="0" defTabSz="225425">
              <a:spcBef>
                <a:spcPts val="0"/>
              </a:spcBef>
              <a:spcAft>
                <a:spcPts val="0"/>
              </a:spcAft>
              <a:buNone/>
            </a:pPr>
            <a:r>
              <a:rPr lang="en-US" sz="1800" dirty="0"/>
              <a:t>CREATE TABLE t11</a:t>
            </a:r>
          </a:p>
          <a:p>
            <a:pPr marL="6350" indent="0" defTabSz="225425">
              <a:spcBef>
                <a:spcPts val="0"/>
              </a:spcBef>
              <a:spcAft>
                <a:spcPts val="0"/>
              </a:spcAft>
              <a:buNone/>
            </a:pPr>
            <a:r>
              <a:rPr lang="en-US" sz="1800" dirty="0"/>
              <a:t>   (</a:t>
            </a:r>
          </a:p>
          <a:p>
            <a:pPr marL="6350" indent="0" defTabSz="225425">
              <a:spcBef>
                <a:spcPts val="0"/>
              </a:spcBef>
              <a:spcAft>
                <a:spcPts val="0"/>
              </a:spcAft>
              <a:buNone/>
            </a:pPr>
            <a:r>
              <a:rPr lang="en-US" sz="1800" dirty="0"/>
              <a:t>   cola               TEXT,</a:t>
            </a:r>
          </a:p>
          <a:p>
            <a:pPr marL="6350" indent="0" defTabSz="225425">
              <a:spcBef>
                <a:spcPts val="0"/>
              </a:spcBef>
              <a:spcAft>
                <a:spcPts val="0"/>
              </a:spcAft>
              <a:buNone/>
            </a:pPr>
            <a:r>
              <a:rPr lang="en-US" sz="1800" dirty="0"/>
              <a:t>   </a:t>
            </a:r>
            <a:r>
              <a:rPr lang="en-US" sz="1800" dirty="0" err="1"/>
              <a:t>colb</a:t>
            </a:r>
            <a:r>
              <a:rPr lang="en-US" sz="1800" dirty="0"/>
              <a:t>               TEXT,</a:t>
            </a:r>
          </a:p>
          <a:p>
            <a:pPr marL="6350" indent="0" defTabSz="225425">
              <a:spcBef>
                <a:spcPts val="0"/>
              </a:spcBef>
              <a:spcAft>
                <a:spcPts val="0"/>
              </a:spcAft>
              <a:buNone/>
            </a:pPr>
            <a:r>
              <a:rPr lang="en-US" sz="1800" dirty="0"/>
              <a:t>   PRIMARY KEY ((cola))</a:t>
            </a:r>
          </a:p>
          <a:p>
            <a:pPr marL="6350" indent="0" defTabSz="225425">
              <a:spcBef>
                <a:spcPts val="0"/>
              </a:spcBef>
              <a:spcAft>
                <a:spcPts val="0"/>
              </a:spcAft>
              <a:buNone/>
            </a:pPr>
            <a:r>
              <a:rPr lang="en-US" sz="1800" dirty="0"/>
              <a:t>   </a:t>
            </a:r>
            <a:r>
              <a:rPr lang="en-US" sz="1800" dirty="0" smtClean="0"/>
              <a:t>);</a:t>
            </a:r>
            <a:endParaRPr lang="en-US" sz="1800" dirty="0"/>
          </a:p>
          <a:p>
            <a:pPr marL="6350" indent="0" defTabSz="225425">
              <a:spcBef>
                <a:spcPts val="0"/>
              </a:spcBef>
              <a:spcAft>
                <a:spcPts val="0"/>
              </a:spcAft>
              <a:buNone/>
            </a:pPr>
            <a:r>
              <a:rPr lang="en-US" sz="1800" dirty="0"/>
              <a:t>INSERT INTO </a:t>
            </a:r>
            <a:r>
              <a:rPr lang="en-US" sz="1800" dirty="0" smtClean="0"/>
              <a:t>t11 (cola</a:t>
            </a:r>
            <a:r>
              <a:rPr lang="en-US" sz="1800" dirty="0"/>
              <a:t>, </a:t>
            </a:r>
            <a:r>
              <a:rPr lang="en-US" sz="1800" dirty="0" err="1"/>
              <a:t>colb</a:t>
            </a:r>
            <a:r>
              <a:rPr lang="en-US" sz="1800" dirty="0"/>
              <a:t>)</a:t>
            </a:r>
          </a:p>
          <a:p>
            <a:pPr marL="6350" indent="0" defTabSz="225425">
              <a:spcBef>
                <a:spcPts val="0"/>
              </a:spcBef>
              <a:spcAft>
                <a:spcPts val="0"/>
              </a:spcAft>
              <a:buNone/>
            </a:pPr>
            <a:r>
              <a:rPr lang="en-US" sz="1800" dirty="0" smtClean="0"/>
              <a:t>	VALUES (</a:t>
            </a:r>
            <a:r>
              <a:rPr lang="en-US" sz="1800" dirty="0"/>
              <a:t>'Mary', 'Schulte');</a:t>
            </a:r>
          </a:p>
          <a:p>
            <a:pPr marL="6350" indent="0" defTabSz="225425">
              <a:spcBef>
                <a:spcPts val="0"/>
              </a:spcBef>
              <a:spcAft>
                <a:spcPts val="0"/>
              </a:spcAft>
              <a:buNone/>
            </a:pPr>
            <a:r>
              <a:rPr lang="en-US" sz="1800" dirty="0" smtClean="0"/>
              <a:t> </a:t>
            </a:r>
            <a:endParaRPr lang="en-US" sz="1800" dirty="0"/>
          </a:p>
          <a:p>
            <a:pPr marL="6350" indent="0" defTabSz="225425">
              <a:spcBef>
                <a:spcPts val="0"/>
              </a:spcBef>
              <a:spcAft>
                <a:spcPts val="0"/>
              </a:spcAft>
              <a:buNone/>
            </a:pPr>
            <a:r>
              <a:rPr lang="en-US" sz="1800" dirty="0" smtClean="0"/>
              <a:t>	VALUES (</a:t>
            </a:r>
            <a:r>
              <a:rPr lang="en-US" sz="1800" dirty="0"/>
              <a:t>'Harry', 'Johnson</a:t>
            </a:r>
            <a:r>
              <a:rPr lang="en-US" sz="1800" dirty="0" smtClean="0"/>
              <a:t>');</a:t>
            </a:r>
            <a:endParaRPr lang="en-US" sz="1800" dirty="0"/>
          </a:p>
          <a:p>
            <a:pPr marL="6350" indent="0" defTabSz="225425">
              <a:spcBef>
                <a:spcPts val="0"/>
              </a:spcBef>
              <a:spcAft>
                <a:spcPts val="0"/>
              </a:spcAft>
              <a:buNone/>
            </a:pPr>
            <a:r>
              <a:rPr lang="en-US" sz="1800" dirty="0" smtClean="0"/>
              <a:t>	VALUES (</a:t>
            </a:r>
            <a:r>
              <a:rPr lang="en-US" sz="1800" dirty="0"/>
              <a:t>'Dave', 'Wilson');</a:t>
            </a:r>
          </a:p>
          <a:p>
            <a:pPr marL="6350" indent="0" defTabSz="225425">
              <a:spcBef>
                <a:spcPts val="0"/>
              </a:spcBef>
              <a:spcAft>
                <a:spcPts val="0"/>
              </a:spcAft>
              <a:buNone/>
            </a:pPr>
            <a:r>
              <a:rPr lang="en-US" sz="1800" dirty="0" smtClean="0"/>
              <a:t> 	VALUES (</a:t>
            </a:r>
            <a:r>
              <a:rPr lang="en-US" sz="1800" dirty="0"/>
              <a:t>'David', 'Bowie');</a:t>
            </a:r>
          </a:p>
          <a:p>
            <a:pPr marL="6350" indent="0" defTabSz="225425">
              <a:spcBef>
                <a:spcPts val="0"/>
              </a:spcBef>
              <a:spcAft>
                <a:spcPts val="0"/>
              </a:spcAft>
              <a:buNone/>
            </a:pPr>
            <a:endParaRPr lang="en-US" sz="1800" dirty="0"/>
          </a:p>
          <a:p>
            <a:pPr marL="6350" indent="0" defTabSz="225425">
              <a:spcBef>
                <a:spcPts val="0"/>
              </a:spcBef>
              <a:spcAft>
                <a:spcPts val="0"/>
              </a:spcAft>
              <a:buNone/>
            </a:pPr>
            <a:r>
              <a:rPr lang="en-US" sz="1800" dirty="0"/>
              <a:t>CREATE SEARCH INDEX ON t11;</a:t>
            </a:r>
          </a:p>
        </p:txBody>
      </p:sp>
    </p:spTree>
    <p:extLst>
      <p:ext uri="{BB962C8B-B14F-4D97-AF65-F5344CB8AC3E}">
        <p14:creationId xmlns:p14="http://schemas.microsoft.com/office/powerpoint/2010/main" val="2917378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5794" y="270472"/>
            <a:ext cx="3751006" cy="548048"/>
          </a:xfrm>
        </p:spPr>
        <p:txBody>
          <a:bodyPr/>
          <a:lstStyle/>
          <a:p>
            <a:r>
              <a:rPr lang="en-US" dirty="0" smtClean="0"/>
              <a:t>Query: Joins, how to</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29</a:t>
            </a:fld>
            <a:endParaRPr lang="uk-UA" dirty="0"/>
          </a:p>
        </p:txBody>
      </p:sp>
      <p:sp>
        <p:nvSpPr>
          <p:cNvPr id="6" name="Content Placeholder 3"/>
          <p:cNvSpPr>
            <a:spLocks noGrp="1"/>
          </p:cNvSpPr>
          <p:nvPr>
            <p:ph sz="quarter" idx="16"/>
          </p:nvPr>
        </p:nvSpPr>
        <p:spPr>
          <a:xfrm>
            <a:off x="172065" y="169590"/>
            <a:ext cx="4763729" cy="2718265"/>
          </a:xfrm>
        </p:spPr>
        <p:txBody>
          <a:bodyPr/>
          <a:lstStyle/>
          <a:p>
            <a:pPr marL="6350" indent="0" defTabSz="225425">
              <a:spcBef>
                <a:spcPts val="0"/>
              </a:spcBef>
              <a:spcAft>
                <a:spcPts val="0"/>
              </a:spcAft>
              <a:buNone/>
            </a:pPr>
            <a:r>
              <a:rPr lang="en-US" dirty="0"/>
              <a:t>SELECT col1, col5 FROM t10</a:t>
            </a:r>
          </a:p>
          <a:p>
            <a:pPr marL="6350" indent="0" defTabSz="225425">
              <a:spcBef>
                <a:spcPts val="0"/>
              </a:spcBef>
              <a:spcAft>
                <a:spcPts val="0"/>
              </a:spcAft>
              <a:buNone/>
            </a:pPr>
            <a:r>
              <a:rPr lang="en-US" dirty="0"/>
              <a:t>WHERE </a:t>
            </a:r>
            <a:r>
              <a:rPr lang="en-US" dirty="0" err="1"/>
              <a:t>solr_query</a:t>
            </a:r>
            <a:r>
              <a:rPr lang="en-US" dirty="0"/>
              <a:t>='{"q":"*:*", "</a:t>
            </a:r>
            <a:r>
              <a:rPr lang="en-US" dirty="0" err="1"/>
              <a:t>fq</a:t>
            </a:r>
            <a:r>
              <a:rPr lang="en-US" dirty="0" smtClean="0"/>
              <a:t>":</a:t>
            </a:r>
          </a:p>
          <a:p>
            <a:pPr marL="6350" indent="0" defTabSz="225425">
              <a:spcBef>
                <a:spcPts val="0"/>
              </a:spcBef>
              <a:spcAft>
                <a:spcPts val="0"/>
              </a:spcAft>
              <a:buNone/>
            </a:pPr>
            <a:r>
              <a:rPr lang="en-US" dirty="0"/>
              <a:t>	</a:t>
            </a:r>
            <a:r>
              <a:rPr lang="en-US" dirty="0" smtClean="0"/>
              <a:t>"{</a:t>
            </a:r>
            <a:r>
              <a:rPr lang="en-US" dirty="0" smtClean="0">
                <a:solidFill>
                  <a:srgbClr val="00B0F0"/>
                </a:solidFill>
              </a:rPr>
              <a:t>!</a:t>
            </a:r>
            <a:r>
              <a:rPr lang="en-US" dirty="0">
                <a:solidFill>
                  <a:srgbClr val="00B0F0"/>
                </a:solidFill>
              </a:rPr>
              <a:t>join</a:t>
            </a:r>
            <a:r>
              <a:rPr lang="en-US" dirty="0"/>
              <a:t> </a:t>
            </a:r>
            <a:r>
              <a:rPr lang="en-US" dirty="0">
                <a:solidFill>
                  <a:srgbClr val="0070C0"/>
                </a:solidFill>
              </a:rPr>
              <a:t>from=cola to=col5 </a:t>
            </a:r>
            <a:r>
              <a:rPr lang="en-US" dirty="0" smtClean="0"/>
              <a:t>force=true</a:t>
            </a:r>
          </a:p>
          <a:p>
            <a:pPr marL="6350" indent="0" defTabSz="225425">
              <a:spcBef>
                <a:spcPts val="0"/>
              </a:spcBef>
              <a:spcAft>
                <a:spcPts val="0"/>
              </a:spcAft>
              <a:buNone/>
            </a:pPr>
            <a:r>
              <a:rPr lang="en-US" dirty="0"/>
              <a:t>	</a:t>
            </a:r>
            <a:r>
              <a:rPr lang="en-US" dirty="0" err="1" smtClean="0">
                <a:solidFill>
                  <a:srgbClr val="00B0F0"/>
                </a:solidFill>
              </a:rPr>
              <a:t>fromIndex</a:t>
            </a:r>
            <a:r>
              <a:rPr lang="en-US" dirty="0" smtClean="0">
                <a:solidFill>
                  <a:srgbClr val="00B0F0"/>
                </a:solidFill>
              </a:rPr>
              <a:t>=ks_7451.t11</a:t>
            </a:r>
            <a:r>
              <a:rPr lang="en-US" dirty="0"/>
              <a:t>} </a:t>
            </a:r>
            <a:r>
              <a:rPr lang="en-US" dirty="0" err="1">
                <a:solidFill>
                  <a:srgbClr val="0070C0"/>
                </a:solidFill>
              </a:rPr>
              <a:t>colb:Schulte</a:t>
            </a:r>
            <a:r>
              <a:rPr lang="en-US" dirty="0" smtClean="0"/>
              <a:t>"}';</a:t>
            </a:r>
            <a:endParaRPr lang="en-US" dirty="0"/>
          </a:p>
          <a:p>
            <a:pPr marL="6350" indent="0" defTabSz="225425">
              <a:spcBef>
                <a:spcPts val="0"/>
              </a:spcBef>
              <a:spcAft>
                <a:spcPts val="0"/>
              </a:spcAft>
              <a:buNone/>
            </a:pPr>
            <a:endParaRPr lang="en-US" dirty="0" smtClean="0">
              <a:latin typeface="Courier New" pitchFamily="49" charset="0"/>
              <a:cs typeface="Courier New" pitchFamily="49" charset="0"/>
            </a:endParaRPr>
          </a:p>
          <a:p>
            <a:pPr marL="6350" indent="0" defTabSz="225425">
              <a:spcBef>
                <a:spcPts val="0"/>
              </a:spcBef>
              <a:spcAft>
                <a:spcPts val="0"/>
              </a:spcAft>
              <a:buNone/>
            </a:pPr>
            <a:r>
              <a:rPr lang="en-US" dirty="0" smtClean="0">
                <a:latin typeface="Courier New" pitchFamily="49" charset="0"/>
                <a:cs typeface="Courier New" pitchFamily="49" charset="0"/>
              </a:rPr>
              <a:t> </a:t>
            </a:r>
            <a:r>
              <a:rPr lang="en-US" dirty="0">
                <a:latin typeface="Courier New" pitchFamily="49" charset="0"/>
                <a:cs typeface="Courier New" pitchFamily="49" charset="0"/>
              </a:rPr>
              <a:t>col1 | col5</a:t>
            </a:r>
          </a:p>
          <a:p>
            <a:pPr marL="6350" indent="0" defTabSz="225425">
              <a:spcBef>
                <a:spcPts val="0"/>
              </a:spcBef>
              <a:spcAft>
                <a:spcPts val="0"/>
              </a:spcAft>
              <a:buNone/>
            </a:pP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aaa</a:t>
            </a:r>
            <a:r>
              <a:rPr lang="en-US" dirty="0">
                <a:latin typeface="Courier New" pitchFamily="49" charset="0"/>
                <a:cs typeface="Courier New" pitchFamily="49" charset="0"/>
              </a:rPr>
              <a:t> | Mary</a:t>
            </a:r>
          </a:p>
          <a:p>
            <a:pPr marL="6350" indent="0" defTabSz="225425">
              <a:spcBef>
                <a:spcPts val="0"/>
              </a:spcBef>
              <a:spcAft>
                <a:spcPts val="0"/>
              </a:spcAft>
              <a:buNone/>
            </a:pPr>
            <a:endParaRPr lang="en-US" dirty="0"/>
          </a:p>
          <a:p>
            <a:pPr marL="6350" indent="0" defTabSz="225425">
              <a:spcBef>
                <a:spcPts val="0"/>
              </a:spcBef>
              <a:spcAft>
                <a:spcPts val="0"/>
              </a:spcAft>
              <a:buNone/>
            </a:pPr>
            <a:r>
              <a:rPr lang="en-US" dirty="0" smtClean="0"/>
              <a:t>WHERE </a:t>
            </a:r>
            <a:r>
              <a:rPr lang="en-US" dirty="0" err="1"/>
              <a:t>solr_query</a:t>
            </a:r>
            <a:r>
              <a:rPr lang="en-US" dirty="0"/>
              <a:t>='{"q":"*:*", "</a:t>
            </a:r>
            <a:r>
              <a:rPr lang="en-US" dirty="0" err="1"/>
              <a:t>fq</a:t>
            </a:r>
            <a:r>
              <a:rPr lang="en-US" dirty="0" smtClean="0"/>
              <a:t>":</a:t>
            </a:r>
          </a:p>
          <a:p>
            <a:pPr marL="6350" indent="0" defTabSz="225425">
              <a:spcBef>
                <a:spcPts val="0"/>
              </a:spcBef>
              <a:spcAft>
                <a:spcPts val="0"/>
              </a:spcAft>
              <a:buNone/>
            </a:pPr>
            <a:r>
              <a:rPr lang="en-US" dirty="0"/>
              <a:t>	</a:t>
            </a:r>
            <a:r>
              <a:rPr lang="en-US" dirty="0" smtClean="0"/>
              <a:t>"{!</a:t>
            </a:r>
            <a:r>
              <a:rPr lang="en-US" dirty="0"/>
              <a:t>join from=cola to=col5 </a:t>
            </a:r>
            <a:r>
              <a:rPr lang="en-US" dirty="0" smtClean="0"/>
              <a:t>force=true</a:t>
            </a:r>
          </a:p>
          <a:p>
            <a:pPr marL="6350" indent="0" defTabSz="225425">
              <a:spcBef>
                <a:spcPts val="0"/>
              </a:spcBef>
              <a:spcAft>
                <a:spcPts val="0"/>
              </a:spcAft>
              <a:buNone/>
            </a:pPr>
            <a:r>
              <a:rPr lang="en-US" dirty="0"/>
              <a:t>	</a:t>
            </a:r>
            <a:r>
              <a:rPr lang="en-US" dirty="0" err="1" smtClean="0"/>
              <a:t>fromIndex</a:t>
            </a:r>
            <a:r>
              <a:rPr lang="en-US" dirty="0" smtClean="0"/>
              <a:t>=ks_7451.t11}</a:t>
            </a:r>
            <a:r>
              <a:rPr lang="en-US" dirty="0" smtClean="0">
                <a:solidFill>
                  <a:srgbClr val="00B0F0"/>
                </a:solidFill>
              </a:rPr>
              <a:t>*:*</a:t>
            </a:r>
            <a:r>
              <a:rPr lang="en-US" dirty="0" smtClean="0"/>
              <a:t>"}';</a:t>
            </a:r>
            <a:endParaRPr lang="en-US" dirty="0"/>
          </a:p>
          <a:p>
            <a:pPr marL="6350" indent="0" defTabSz="225425">
              <a:spcBef>
                <a:spcPts val="0"/>
              </a:spcBef>
              <a:spcAft>
                <a:spcPts val="0"/>
              </a:spcAft>
              <a:buNone/>
            </a:pPr>
            <a:endParaRPr lang="en-US" dirty="0" smtClean="0">
              <a:latin typeface="Courier New" pitchFamily="49" charset="0"/>
              <a:cs typeface="Courier New" pitchFamily="49" charset="0"/>
            </a:endParaRPr>
          </a:p>
          <a:p>
            <a:pPr marL="6350" indent="0" defTabSz="225425">
              <a:spcBef>
                <a:spcPts val="0"/>
              </a:spcBef>
              <a:spcAft>
                <a:spcPts val="0"/>
              </a:spcAft>
              <a:buNone/>
            </a:pPr>
            <a:r>
              <a:rPr lang="en-US" dirty="0" smtClean="0">
                <a:latin typeface="Courier New" pitchFamily="49" charset="0"/>
                <a:cs typeface="Courier New" pitchFamily="49" charset="0"/>
              </a:rPr>
              <a:t> </a:t>
            </a:r>
            <a:r>
              <a:rPr lang="en-US" dirty="0">
                <a:latin typeface="Courier New" pitchFamily="49" charset="0"/>
                <a:cs typeface="Courier New" pitchFamily="49" charset="0"/>
              </a:rPr>
              <a:t>col1 | col5</a:t>
            </a:r>
          </a:p>
          <a:p>
            <a:pPr marL="6350" indent="0" defTabSz="225425">
              <a:spcBef>
                <a:spcPts val="0"/>
              </a:spcBef>
              <a:spcAft>
                <a:spcPts val="0"/>
              </a:spcAft>
              <a:buNone/>
            </a:pP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ddd</a:t>
            </a:r>
            <a:r>
              <a:rPr lang="en-US" dirty="0">
                <a:latin typeface="Courier New" pitchFamily="49" charset="0"/>
                <a:cs typeface="Courier New" pitchFamily="49" charset="0"/>
              </a:rPr>
              <a:t> | David</a:t>
            </a:r>
          </a:p>
          <a:p>
            <a:pPr marL="6350" indent="0" defTabSz="225425">
              <a:spcBef>
                <a:spcPts val="0"/>
              </a:spcBef>
              <a:spcAft>
                <a:spcPts val="0"/>
              </a:spcAft>
              <a:buNone/>
            </a:pPr>
            <a:r>
              <a:rPr lang="en-US" dirty="0">
                <a:latin typeface="Courier New" pitchFamily="49" charset="0"/>
                <a:cs typeface="Courier New" pitchFamily="49" charset="0"/>
              </a:rPr>
              <a:t>  ccc |  Dave</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bbb</a:t>
            </a:r>
            <a:r>
              <a:rPr lang="en-US" dirty="0">
                <a:latin typeface="Courier New" pitchFamily="49" charset="0"/>
                <a:cs typeface="Courier New" pitchFamily="49" charset="0"/>
              </a:rPr>
              <a:t> | Harry</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aaa</a:t>
            </a:r>
            <a:r>
              <a:rPr lang="en-US" dirty="0">
                <a:latin typeface="Courier New" pitchFamily="49" charset="0"/>
                <a:cs typeface="Courier New" pitchFamily="49" charset="0"/>
              </a:rPr>
              <a:t> |  Mary</a:t>
            </a:r>
          </a:p>
        </p:txBody>
      </p:sp>
      <p:sp>
        <p:nvSpPr>
          <p:cNvPr id="7" name="Content Placeholder 3"/>
          <p:cNvSpPr txBox="1">
            <a:spLocks/>
          </p:cNvSpPr>
          <p:nvPr/>
        </p:nvSpPr>
        <p:spPr>
          <a:xfrm>
            <a:off x="4713285" y="938948"/>
            <a:ext cx="4203290" cy="1794420"/>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defTabSz="225425">
              <a:spcBef>
                <a:spcPts val="0"/>
              </a:spcBef>
              <a:spcAft>
                <a:spcPts val="0"/>
              </a:spcAft>
              <a:buFont typeface="Arial"/>
              <a:buNone/>
            </a:pPr>
            <a:r>
              <a:rPr lang="en-US" sz="1800" dirty="0" smtClean="0"/>
              <a:t>Data is :</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aaa</a:t>
            </a:r>
            <a:r>
              <a:rPr lang="en-US" dirty="0" smtClean="0">
                <a:latin typeface="Courier New" pitchFamily="49" charset="0"/>
                <a:cs typeface="Courier New" pitchFamily="49" charset="0"/>
              </a:rPr>
              <a:t>', 'Mary' , 'Dog Cat Bird'</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bbb</a:t>
            </a:r>
            <a:r>
              <a:rPr lang="en-US" dirty="0" smtClean="0">
                <a:latin typeface="Courier New" pitchFamily="49" charset="0"/>
                <a:cs typeface="Courier New" pitchFamily="49" charset="0"/>
              </a:rPr>
              <a:t>', 'Harry', 'Dog Mouse Cat'</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'ccc', 'Dave' , 'Dog Mule Cat'</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ddd</a:t>
            </a:r>
            <a:r>
              <a:rPr lang="en-US" dirty="0" smtClean="0">
                <a:latin typeface="Courier New" pitchFamily="49" charset="0"/>
                <a:cs typeface="Courier New" pitchFamily="49" charset="0"/>
              </a:rPr>
              <a:t>', 'David', 'Cat Dog Bird‘</a:t>
            </a:r>
          </a:p>
          <a:p>
            <a:pPr marL="6350" indent="0" defTabSz="225425">
              <a:spcBef>
                <a:spcPts val="0"/>
              </a:spcBef>
              <a:spcAft>
                <a:spcPts val="0"/>
              </a:spcAft>
              <a:buFont typeface="Arial"/>
              <a:buNone/>
            </a:pPr>
            <a:endParaRPr lang="en-US" dirty="0">
              <a:latin typeface="Courier New" pitchFamily="49" charset="0"/>
              <a:cs typeface="Courier New" pitchFamily="49" charset="0"/>
            </a:endParaRPr>
          </a:p>
          <a:p>
            <a:pPr marL="6350" indent="0" defTabSz="225425">
              <a:spcBef>
                <a:spcPts val="0"/>
              </a:spcBef>
              <a:spcAft>
                <a:spcPts val="0"/>
              </a:spcAft>
              <a:buNone/>
            </a:pPr>
            <a:r>
              <a:rPr lang="en-US" dirty="0" smtClean="0">
                <a:latin typeface="Courier New" pitchFamily="49" charset="0"/>
                <a:cs typeface="Courier New" pitchFamily="49" charset="0"/>
              </a:rPr>
              <a:t>	'Mary</a:t>
            </a:r>
            <a:r>
              <a:rPr lang="en-US" dirty="0">
                <a:latin typeface="Courier New" pitchFamily="49" charset="0"/>
                <a:cs typeface="Courier New" pitchFamily="49" charset="0"/>
              </a:rPr>
              <a:t>', 'Schulte'</a:t>
            </a:r>
          </a:p>
          <a:p>
            <a:pPr marL="6350" indent="0" defTabSz="225425">
              <a:spcBef>
                <a:spcPts val="0"/>
              </a:spcBef>
              <a:spcAft>
                <a:spcPts val="0"/>
              </a:spcAft>
              <a:buNone/>
            </a:pPr>
            <a:r>
              <a:rPr lang="en-US" dirty="0" smtClean="0">
                <a:latin typeface="Courier New" pitchFamily="49" charset="0"/>
                <a:cs typeface="Courier New" pitchFamily="49" charset="0"/>
              </a:rPr>
              <a:t>	'Harry</a:t>
            </a:r>
            <a:r>
              <a:rPr lang="en-US" dirty="0">
                <a:latin typeface="Courier New" pitchFamily="49" charset="0"/>
                <a:cs typeface="Courier New" pitchFamily="49" charset="0"/>
              </a:rPr>
              <a:t>', 'Johnson'</a:t>
            </a:r>
          </a:p>
          <a:p>
            <a:pPr marL="6350" indent="0" defTabSz="225425">
              <a:spcBef>
                <a:spcPts val="0"/>
              </a:spcBef>
              <a:spcAft>
                <a:spcPts val="0"/>
              </a:spcAft>
              <a:buNone/>
            </a:pPr>
            <a:r>
              <a:rPr lang="en-US" dirty="0" smtClean="0">
                <a:latin typeface="Courier New" pitchFamily="49" charset="0"/>
                <a:cs typeface="Courier New" pitchFamily="49" charset="0"/>
              </a:rPr>
              <a:t>	'Dave</a:t>
            </a:r>
            <a:r>
              <a:rPr lang="en-US" dirty="0">
                <a:latin typeface="Courier New" pitchFamily="49" charset="0"/>
                <a:cs typeface="Courier New" pitchFamily="49" charset="0"/>
              </a:rPr>
              <a:t>', 'Wilson'</a:t>
            </a:r>
          </a:p>
          <a:p>
            <a:pPr marL="6350" indent="0" defTabSz="225425">
              <a:spcBef>
                <a:spcPts val="0"/>
              </a:spcBef>
              <a:spcAft>
                <a:spcPts val="0"/>
              </a:spcAft>
              <a:buNone/>
            </a:pPr>
            <a:r>
              <a:rPr lang="en-US" dirty="0" smtClean="0">
                <a:latin typeface="Courier New" pitchFamily="49" charset="0"/>
                <a:cs typeface="Courier New" pitchFamily="49" charset="0"/>
              </a:rPr>
              <a:t>	'David</a:t>
            </a:r>
            <a:r>
              <a:rPr lang="en-US" dirty="0">
                <a:latin typeface="Courier New" pitchFamily="49" charset="0"/>
                <a:cs typeface="Courier New" pitchFamily="49" charset="0"/>
              </a:rPr>
              <a:t>', 'Bowie'</a:t>
            </a:r>
          </a:p>
          <a:p>
            <a:pPr marL="6350" indent="0" defTabSz="225425">
              <a:spcBef>
                <a:spcPts val="0"/>
              </a:spcBef>
              <a:spcAft>
                <a:spcPts val="0"/>
              </a:spcAft>
              <a:buFont typeface="Arial"/>
              <a:buNone/>
            </a:pPr>
            <a:endParaRPr lang="en-US" dirty="0" smtClean="0">
              <a:latin typeface="Courier New" pitchFamily="49" charset="0"/>
              <a:cs typeface="Courier New" pitchFamily="49" charset="0"/>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285" y="3147326"/>
            <a:ext cx="580181" cy="724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8762" y="1289030"/>
            <a:ext cx="580181" cy="724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5680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01562" y="270472"/>
            <a:ext cx="3682181" cy="548048"/>
          </a:xfrm>
        </p:spPr>
        <p:txBody>
          <a:bodyPr/>
          <a:lstStyle/>
          <a:p>
            <a:r>
              <a:rPr lang="en-US" dirty="0"/>
              <a:t>Describe the Queries-</a:t>
            </a:r>
          </a:p>
        </p:txBody>
      </p:sp>
      <p:sp>
        <p:nvSpPr>
          <p:cNvPr id="5" name="Date Placeholder 4"/>
          <p:cNvSpPr>
            <a:spLocks noGrp="1"/>
          </p:cNvSpPr>
          <p:nvPr>
            <p:ph type="dt" sz="half" idx="18"/>
          </p:nvPr>
        </p:nvSpPr>
        <p:spPr/>
        <p:txBody>
          <a:bodyPr/>
          <a:lstStyle/>
          <a:p>
            <a:r>
              <a:rPr lang="en-US" smtClean="0"/>
              <a:t>© DataStax, All Rights Reserved. Confidential.</a:t>
            </a:r>
            <a:endParaRPr lang="en-US" dirty="0"/>
          </a:p>
        </p:txBody>
      </p:sp>
      <p:sp>
        <p:nvSpPr>
          <p:cNvPr id="6" name="Slide Number Placeholder 5"/>
          <p:cNvSpPr>
            <a:spLocks noGrp="1"/>
          </p:cNvSpPr>
          <p:nvPr>
            <p:ph type="sldNum" sz="quarter" idx="11"/>
          </p:nvPr>
        </p:nvSpPr>
        <p:spPr/>
        <p:txBody>
          <a:bodyPr/>
          <a:lstStyle/>
          <a:p>
            <a:r>
              <a:rPr lang="en-US" dirty="0" smtClean="0"/>
              <a:t>000-DTSE-Search-7451-60-DM-</a:t>
            </a:r>
            <a:fld id="{5A6FB346-E907-314D-8DE1-ECD2B2B6AA1B}" type="slidenum">
              <a:rPr lang="uk-UA" smtClean="0"/>
              <a:pPr/>
              <a:t>3</a:t>
            </a:fld>
            <a:endParaRPr lang="uk-UA" dirty="0"/>
          </a:p>
        </p:txBody>
      </p:sp>
      <p:sp>
        <p:nvSpPr>
          <p:cNvPr id="9" name="TextBox 8"/>
          <p:cNvSpPr txBox="1"/>
          <p:nvPr/>
        </p:nvSpPr>
        <p:spPr>
          <a:xfrm>
            <a:off x="4232357" y="475631"/>
            <a:ext cx="4439695" cy="3970318"/>
          </a:xfrm>
          <a:prstGeom prst="rect">
            <a:avLst/>
          </a:prstGeom>
          <a:noFill/>
        </p:spPr>
        <p:txBody>
          <a:bodyPr wrap="square" rtlCol="0">
            <a:spAutoFit/>
          </a:bodyPr>
          <a:lstStyle/>
          <a:p>
            <a:pPr defTabSz="233363"/>
            <a:r>
              <a:rPr lang="en-US" sz="1800" dirty="0"/>
              <a:t>WHERE col1 = 10</a:t>
            </a:r>
            <a:r>
              <a:rPr lang="en-US" sz="1800" dirty="0" smtClean="0"/>
              <a:t>;</a:t>
            </a:r>
          </a:p>
          <a:p>
            <a:pPr defTabSz="233363"/>
            <a:endParaRPr lang="en-US" sz="1800" dirty="0"/>
          </a:p>
          <a:p>
            <a:pPr defTabSz="233363"/>
            <a:r>
              <a:rPr lang="en-US" sz="1800" dirty="0"/>
              <a:t>WHERE col1 LIKE ‘Chuck’;</a:t>
            </a:r>
          </a:p>
          <a:p>
            <a:pPr defTabSz="233363"/>
            <a:endParaRPr lang="en-US" sz="1800" dirty="0" smtClean="0"/>
          </a:p>
          <a:p>
            <a:pPr defTabSz="233363"/>
            <a:r>
              <a:rPr lang="en-US" sz="1800" dirty="0" smtClean="0"/>
              <a:t>WHERE </a:t>
            </a:r>
            <a:r>
              <a:rPr lang="en-US" sz="1800" dirty="0"/>
              <a:t>col1 = 10 AND col2 = 20;</a:t>
            </a:r>
          </a:p>
          <a:p>
            <a:pPr defTabSz="233363"/>
            <a:r>
              <a:rPr lang="en-US" sz="1800" dirty="0"/>
              <a:t>WHERE col1 = 10 AND col2 = 20 </a:t>
            </a:r>
            <a:endParaRPr lang="en-US" sz="1800" dirty="0" smtClean="0"/>
          </a:p>
          <a:p>
            <a:pPr defTabSz="233363"/>
            <a:r>
              <a:rPr lang="en-US" sz="1800" dirty="0"/>
              <a:t>	</a:t>
            </a:r>
            <a:r>
              <a:rPr lang="en-US" sz="1800" dirty="0" smtClean="0"/>
              <a:t>AND </a:t>
            </a:r>
            <a:r>
              <a:rPr lang="en-US" sz="1800" dirty="0"/>
              <a:t>col3 &gt; 30;</a:t>
            </a:r>
          </a:p>
          <a:p>
            <a:pPr defTabSz="233363"/>
            <a:endParaRPr lang="en-US" sz="1800" dirty="0" smtClean="0"/>
          </a:p>
          <a:p>
            <a:pPr defTabSz="233363"/>
            <a:r>
              <a:rPr lang="en-US" sz="1800" dirty="0" smtClean="0"/>
              <a:t>WHERE </a:t>
            </a:r>
            <a:r>
              <a:rPr lang="en-US" sz="1800" dirty="0"/>
              <a:t>col1 = 10 and col2 = 20 </a:t>
            </a:r>
            <a:endParaRPr lang="en-US" sz="1800" dirty="0" smtClean="0"/>
          </a:p>
          <a:p>
            <a:pPr defTabSz="233363"/>
            <a:r>
              <a:rPr lang="en-US" sz="1800" dirty="0" smtClean="0"/>
              <a:t>ORDER </a:t>
            </a:r>
            <a:r>
              <a:rPr lang="en-US" sz="1800" dirty="0"/>
              <a:t>BY col3;</a:t>
            </a:r>
          </a:p>
          <a:p>
            <a:pPr defTabSz="233363"/>
            <a:endParaRPr lang="en-US" sz="1800" dirty="0" smtClean="0"/>
          </a:p>
          <a:p>
            <a:pPr defTabSz="233363"/>
            <a:r>
              <a:rPr lang="en-US" sz="1800" dirty="0" smtClean="0"/>
              <a:t>WHERE </a:t>
            </a:r>
            <a:r>
              <a:rPr lang="en-US" sz="1800" dirty="0" err="1"/>
              <a:t>solr_query</a:t>
            </a:r>
            <a:r>
              <a:rPr lang="en-US" sz="1800" dirty="0"/>
              <a:t> =       </a:t>
            </a:r>
          </a:p>
          <a:p>
            <a:pPr defTabSz="233363"/>
            <a:r>
              <a:rPr lang="en-US" sz="1800" dirty="0"/>
              <a:t>   '{ "q" : "(</a:t>
            </a:r>
            <a:r>
              <a:rPr lang="en-US" sz="1800" dirty="0" err="1"/>
              <a:t>name:D</a:t>
            </a:r>
            <a:r>
              <a:rPr lang="en-US" sz="1800" dirty="0"/>
              <a:t>* OR name:DAVE~1^8)</a:t>
            </a:r>
          </a:p>
          <a:p>
            <a:pPr defTabSz="233363"/>
            <a:r>
              <a:rPr lang="en-US" sz="1800" dirty="0"/>
              <a:t>   AND </a:t>
            </a:r>
            <a:r>
              <a:rPr lang="en-US" sz="1800" dirty="0" err="1"/>
              <a:t>gender:M</a:t>
            </a:r>
            <a:r>
              <a:rPr lang="en-US" sz="1800" dirty="0"/>
              <a:t> AND century:2000" }';</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65" y="1283035"/>
            <a:ext cx="943143" cy="1177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372106" y="2460790"/>
            <a:ext cx="3147015" cy="1477328"/>
          </a:xfrm>
          <a:prstGeom prst="rect">
            <a:avLst/>
          </a:prstGeom>
          <a:noFill/>
        </p:spPr>
        <p:txBody>
          <a:bodyPr wrap="none" rtlCol="0">
            <a:spAutoFit/>
          </a:bodyPr>
          <a:lstStyle/>
          <a:p>
            <a:r>
              <a:rPr lang="en-US" sz="1800" b="1" dirty="0" smtClean="0">
                <a:solidFill>
                  <a:srgbClr val="00B0F0"/>
                </a:solidFill>
              </a:rPr>
              <a:t>Core, Search</a:t>
            </a:r>
          </a:p>
          <a:p>
            <a:r>
              <a:rPr lang="en-US" sz="1800" b="1" dirty="0" smtClean="0">
                <a:solidFill>
                  <a:srgbClr val="00B0F0"/>
                </a:solidFill>
              </a:rPr>
              <a:t>Field Type, Field Attributes</a:t>
            </a:r>
          </a:p>
          <a:p>
            <a:r>
              <a:rPr lang="en-US" sz="1800" b="1" dirty="0" smtClean="0">
                <a:solidFill>
                  <a:srgbClr val="00B0F0"/>
                </a:solidFill>
              </a:rPr>
              <a:t>(Other objects)</a:t>
            </a:r>
          </a:p>
          <a:p>
            <a:endParaRPr lang="en-US" sz="1800" b="1" dirty="0">
              <a:solidFill>
                <a:srgbClr val="00B0F0"/>
              </a:solidFill>
            </a:endParaRPr>
          </a:p>
          <a:p>
            <a:r>
              <a:rPr lang="en-US" sz="1800" b="1" dirty="0" smtClean="0">
                <a:solidFill>
                  <a:srgbClr val="00B0F0"/>
                </a:solidFill>
              </a:rPr>
              <a:t>CQL Predicates</a:t>
            </a:r>
          </a:p>
        </p:txBody>
      </p:sp>
    </p:spTree>
    <p:extLst>
      <p:ext uri="{BB962C8B-B14F-4D97-AF65-F5344CB8AC3E}">
        <p14:creationId xmlns:p14="http://schemas.microsoft.com/office/powerpoint/2010/main" val="636195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Collections (Set, List, Map)</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30</a:t>
            </a:fld>
            <a:endParaRPr lang="uk-UA" dirty="0"/>
          </a:p>
        </p:txBody>
      </p:sp>
      <p:sp>
        <p:nvSpPr>
          <p:cNvPr id="6" name="Content Placeholder 3"/>
          <p:cNvSpPr>
            <a:spLocks noGrp="1"/>
          </p:cNvSpPr>
          <p:nvPr>
            <p:ph sz="quarter" idx="16"/>
          </p:nvPr>
        </p:nvSpPr>
        <p:spPr>
          <a:xfrm>
            <a:off x="172065" y="1349461"/>
            <a:ext cx="4380271" cy="2718265"/>
          </a:xfrm>
        </p:spPr>
        <p:txBody>
          <a:bodyPr/>
          <a:lstStyle/>
          <a:p>
            <a:pPr marL="6350" indent="0" defTabSz="225425">
              <a:spcBef>
                <a:spcPts val="0"/>
              </a:spcBef>
              <a:spcAft>
                <a:spcPts val="0"/>
              </a:spcAft>
              <a:buNone/>
            </a:pPr>
            <a:r>
              <a:rPr lang="en-US" sz="1800" dirty="0"/>
              <a:t> </a:t>
            </a:r>
            <a:r>
              <a:rPr lang="en-US" sz="1800" dirty="0" smtClean="0"/>
              <a:t>CREATE TABLE </a:t>
            </a:r>
            <a:r>
              <a:rPr lang="en-US" sz="1800" b="1" dirty="0" smtClean="0"/>
              <a:t>...</a:t>
            </a:r>
          </a:p>
          <a:p>
            <a:pPr marL="6350" indent="0" defTabSz="225425">
              <a:spcBef>
                <a:spcPts val="0"/>
              </a:spcBef>
              <a:spcAft>
                <a:spcPts val="0"/>
              </a:spcAft>
              <a:buNone/>
            </a:pPr>
            <a:r>
              <a:rPr lang="en-US" sz="1800" dirty="0" smtClean="0"/>
              <a:t>	col9               </a:t>
            </a:r>
            <a:r>
              <a:rPr lang="en-US" sz="1800" dirty="0"/>
              <a:t>SET &lt;TEXT</a:t>
            </a:r>
            <a:r>
              <a:rPr lang="en-US" sz="1800" dirty="0" smtClean="0"/>
              <a:t>&gt;</a:t>
            </a:r>
          </a:p>
          <a:p>
            <a:pPr marL="6350" indent="0" defTabSz="225425">
              <a:spcBef>
                <a:spcPts val="0"/>
              </a:spcBef>
              <a:spcAft>
                <a:spcPts val="0"/>
              </a:spcAft>
              <a:buNone/>
            </a:pPr>
            <a:endParaRPr lang="en-US" sz="1800" dirty="0"/>
          </a:p>
          <a:p>
            <a:pPr marL="6350" indent="0" defTabSz="225425">
              <a:spcBef>
                <a:spcPts val="0"/>
              </a:spcBef>
              <a:spcAft>
                <a:spcPts val="0"/>
              </a:spcAft>
              <a:buNone/>
            </a:pPr>
            <a:r>
              <a:rPr lang="en-US" sz="1800" dirty="0" smtClean="0"/>
              <a:t>SELECT </a:t>
            </a:r>
            <a:r>
              <a:rPr lang="en-US" sz="1800" dirty="0"/>
              <a:t>col1, col9 FROM t10 WHERE </a:t>
            </a:r>
            <a:r>
              <a:rPr lang="en-US" sz="1800" dirty="0" smtClean="0"/>
              <a:t>	</a:t>
            </a:r>
            <a:r>
              <a:rPr lang="en-US" sz="1800" dirty="0" err="1" smtClean="0"/>
              <a:t>solr_query</a:t>
            </a:r>
            <a:r>
              <a:rPr lang="en-US" sz="1800" dirty="0"/>
              <a:t>='col9:"</a:t>
            </a:r>
            <a:r>
              <a:rPr lang="en-US" sz="1800" dirty="0">
                <a:solidFill>
                  <a:srgbClr val="92D050"/>
                </a:solidFill>
              </a:rPr>
              <a:t>Mtn Dew</a:t>
            </a:r>
            <a:r>
              <a:rPr lang="en-US" sz="1800" dirty="0"/>
              <a:t>"';</a:t>
            </a:r>
          </a:p>
          <a:p>
            <a:pPr marL="6350" indent="0" defTabSz="225425">
              <a:spcBef>
                <a:spcPts val="0"/>
              </a:spcBef>
              <a:spcAft>
                <a:spcPts val="0"/>
              </a:spcAft>
              <a:buNone/>
            </a:pPr>
            <a:endParaRPr lang="en-US" dirty="0"/>
          </a:p>
          <a:p>
            <a:pPr marL="6350" indent="0" defTabSz="225425">
              <a:spcBef>
                <a:spcPts val="0"/>
              </a:spcBef>
              <a:spcAft>
                <a:spcPts val="0"/>
              </a:spcAft>
              <a:buNone/>
            </a:pPr>
            <a:r>
              <a:rPr lang="en-US" dirty="0">
                <a:latin typeface="Courier New" pitchFamily="49" charset="0"/>
                <a:cs typeface="Courier New" pitchFamily="49" charset="0"/>
              </a:rPr>
              <a:t> col1 | col9</a:t>
            </a:r>
          </a:p>
          <a:p>
            <a:pPr marL="6350" indent="0" defTabSz="225425">
              <a:spcBef>
                <a:spcPts val="0"/>
              </a:spcBef>
              <a:spcAft>
                <a:spcPts val="0"/>
              </a:spcAft>
              <a:buNone/>
            </a:pP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bbb</a:t>
            </a:r>
            <a:r>
              <a:rPr lang="en-US" dirty="0">
                <a:latin typeface="Courier New" pitchFamily="49" charset="0"/>
                <a:cs typeface="Courier New" pitchFamily="49" charset="0"/>
              </a:rPr>
              <a:t> | {'</a:t>
            </a:r>
            <a:r>
              <a:rPr lang="en-US" dirty="0" err="1">
                <a:latin typeface="Courier New" pitchFamily="49" charset="0"/>
                <a:cs typeface="Courier New" pitchFamily="49" charset="0"/>
              </a:rPr>
              <a:t>Mtn</a:t>
            </a:r>
            <a:r>
              <a:rPr lang="en-US" dirty="0">
                <a:latin typeface="Courier New" pitchFamily="49" charset="0"/>
                <a:cs typeface="Courier New" pitchFamily="49" charset="0"/>
              </a:rPr>
              <a:t> Dew', 'Vault'}</a:t>
            </a:r>
          </a:p>
          <a:p>
            <a:pPr marL="6350" indent="0" defTabSz="225425">
              <a:spcBef>
                <a:spcPts val="0"/>
              </a:spcBef>
              <a:spcAft>
                <a:spcPts val="0"/>
              </a:spcAft>
              <a:buNone/>
            </a:pPr>
            <a:endParaRPr lang="en-US" dirty="0"/>
          </a:p>
        </p:txBody>
      </p:sp>
    </p:spTree>
    <p:extLst>
      <p:ext uri="{BB962C8B-B14F-4D97-AF65-F5344CB8AC3E}">
        <p14:creationId xmlns:p14="http://schemas.microsoft.com/office/powerpoint/2010/main" val="3424705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7806" y="270472"/>
            <a:ext cx="4098768" cy="548048"/>
          </a:xfrm>
        </p:spPr>
        <p:txBody>
          <a:bodyPr/>
          <a:lstStyle/>
          <a:p>
            <a:r>
              <a:rPr lang="en-US" dirty="0" smtClean="0"/>
              <a:t>Query: UDTs</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31</a:t>
            </a:fld>
            <a:endParaRPr lang="uk-UA" dirty="0"/>
          </a:p>
        </p:txBody>
      </p:sp>
      <p:sp>
        <p:nvSpPr>
          <p:cNvPr id="6" name="Content Placeholder 3"/>
          <p:cNvSpPr>
            <a:spLocks noGrp="1"/>
          </p:cNvSpPr>
          <p:nvPr>
            <p:ph sz="quarter" idx="16"/>
          </p:nvPr>
        </p:nvSpPr>
        <p:spPr>
          <a:xfrm>
            <a:off x="172065" y="690700"/>
            <a:ext cx="4960374" cy="2718265"/>
          </a:xfrm>
        </p:spPr>
        <p:txBody>
          <a:bodyPr/>
          <a:lstStyle/>
          <a:p>
            <a:pPr marL="6350" indent="0" defTabSz="225425">
              <a:spcBef>
                <a:spcPts val="0"/>
              </a:spcBef>
              <a:spcAft>
                <a:spcPts val="0"/>
              </a:spcAft>
              <a:buNone/>
            </a:pPr>
            <a:r>
              <a:rPr lang="en-US" sz="1800" dirty="0"/>
              <a:t>SELECT col1, col0 FROM t10</a:t>
            </a:r>
          </a:p>
          <a:p>
            <a:pPr marL="6350" indent="0" defTabSz="225425">
              <a:spcBef>
                <a:spcPts val="0"/>
              </a:spcBef>
              <a:spcAft>
                <a:spcPts val="0"/>
              </a:spcAft>
              <a:buNone/>
            </a:pPr>
            <a:r>
              <a:rPr lang="en-US" sz="1800" dirty="0"/>
              <a:t>WHERE </a:t>
            </a:r>
            <a:r>
              <a:rPr lang="en-US" sz="1800" dirty="0" err="1"/>
              <a:t>solr_query</a:t>
            </a:r>
            <a:r>
              <a:rPr lang="en-US" sz="1800" dirty="0"/>
              <a:t>='{!tuple}col0.colm:ddd';</a:t>
            </a:r>
          </a:p>
          <a:p>
            <a:pPr marL="6350" indent="0" defTabSz="225425">
              <a:spcBef>
                <a:spcPts val="0"/>
              </a:spcBef>
              <a:spcAft>
                <a:spcPts val="0"/>
              </a:spcAft>
              <a:buNone/>
            </a:pPr>
            <a:endParaRPr lang="en-US" dirty="0"/>
          </a:p>
          <a:p>
            <a:pPr marL="6350" indent="0" defTabSz="225425">
              <a:spcBef>
                <a:spcPts val="0"/>
              </a:spcBef>
              <a:spcAft>
                <a:spcPts val="0"/>
              </a:spcAft>
              <a:buNone/>
            </a:pPr>
            <a:r>
              <a:rPr lang="en-US" dirty="0">
                <a:latin typeface="Courier New" pitchFamily="49" charset="0"/>
                <a:cs typeface="Courier New" pitchFamily="49" charset="0"/>
              </a:rPr>
              <a:t> col1 | col0</a:t>
            </a:r>
          </a:p>
          <a:p>
            <a:pPr marL="6350" indent="0" defTabSz="225425">
              <a:spcBef>
                <a:spcPts val="0"/>
              </a:spcBef>
              <a:spcAft>
                <a:spcPts val="0"/>
              </a:spcAft>
              <a:buNone/>
            </a:pP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ddd</a:t>
            </a:r>
            <a:r>
              <a:rPr lang="en-US" dirty="0">
                <a:latin typeface="Courier New" pitchFamily="49" charset="0"/>
                <a:cs typeface="Courier New" pitchFamily="49" charset="0"/>
              </a:rPr>
              <a:t> | {</a:t>
            </a:r>
            <a:r>
              <a:rPr lang="en-US" dirty="0" err="1">
                <a:latin typeface="Courier New" pitchFamily="49" charset="0"/>
                <a:cs typeface="Courier New" pitchFamily="49" charset="0"/>
              </a:rPr>
              <a:t>colm</a:t>
            </a:r>
            <a:r>
              <a:rPr lang="en-US" dirty="0">
                <a:latin typeface="Courier New" pitchFamily="49" charset="0"/>
                <a:cs typeface="Courier New" pitchFamily="49" charset="0"/>
              </a:rPr>
              <a:t>: '</a:t>
            </a:r>
            <a:r>
              <a:rPr lang="en-US" dirty="0" err="1">
                <a:latin typeface="Courier New" pitchFamily="49" charset="0"/>
                <a:cs typeface="Courier New" pitchFamily="49" charset="0"/>
              </a:rPr>
              <a:t>ddd</a:t>
            </a:r>
            <a:r>
              <a:rPr lang="en-US" dirty="0">
                <a:latin typeface="Courier New" pitchFamily="49" charset="0"/>
                <a:cs typeface="Courier New" pitchFamily="49" charset="0"/>
              </a:rPr>
              <a:t>', </a:t>
            </a:r>
            <a:r>
              <a:rPr lang="en-US" dirty="0" err="1">
                <a:latin typeface="Courier New" pitchFamily="49" charset="0"/>
                <a:cs typeface="Courier New" pitchFamily="49" charset="0"/>
              </a:rPr>
              <a:t>coln</a:t>
            </a:r>
            <a:r>
              <a:rPr lang="en-US" dirty="0">
                <a:latin typeface="Courier New" pitchFamily="49" charset="0"/>
                <a:cs typeface="Courier New" pitchFamily="49" charset="0"/>
              </a:rPr>
              <a:t>: '</a:t>
            </a:r>
            <a:r>
              <a:rPr lang="en-US" dirty="0" err="1">
                <a:latin typeface="Courier New" pitchFamily="49" charset="0"/>
                <a:cs typeface="Courier New" pitchFamily="49" charset="0"/>
              </a:rPr>
              <a:t>ddd</a:t>
            </a:r>
            <a:r>
              <a:rPr lang="en-US" dirty="0">
                <a:latin typeface="Courier New" pitchFamily="49" charset="0"/>
                <a:cs typeface="Courier New" pitchFamily="49" charset="0"/>
              </a:rPr>
              <a:t>'}</a:t>
            </a:r>
          </a:p>
          <a:p>
            <a:pPr marL="6350" indent="0" defTabSz="225425">
              <a:spcBef>
                <a:spcPts val="0"/>
              </a:spcBef>
              <a:spcAft>
                <a:spcPts val="0"/>
              </a:spcAft>
              <a:buNone/>
            </a:pPr>
            <a:endParaRPr lang="en-US" dirty="0"/>
          </a:p>
          <a:p>
            <a:pPr marL="6350" indent="0" defTabSz="225425">
              <a:spcBef>
                <a:spcPts val="0"/>
              </a:spcBef>
              <a:spcAft>
                <a:spcPts val="0"/>
              </a:spcAft>
              <a:buNone/>
            </a:pPr>
            <a:r>
              <a:rPr lang="en-US" sz="1800" dirty="0" smtClean="0"/>
              <a:t>WHERE </a:t>
            </a:r>
            <a:r>
              <a:rPr lang="en-US" sz="1800" dirty="0" err="1"/>
              <a:t>solr_query</a:t>
            </a:r>
            <a:r>
              <a:rPr lang="en-US" sz="1800" dirty="0"/>
              <a:t>='-{!tuple}col0.colm:ddd';</a:t>
            </a:r>
          </a:p>
          <a:p>
            <a:pPr marL="6350" indent="0" defTabSz="225425">
              <a:spcBef>
                <a:spcPts val="0"/>
              </a:spcBef>
              <a:spcAft>
                <a:spcPts val="0"/>
              </a:spcAft>
              <a:buNone/>
            </a:pPr>
            <a:endParaRPr lang="en-US" dirty="0"/>
          </a:p>
          <a:p>
            <a:pPr marL="6350" indent="0" defTabSz="225425">
              <a:spcBef>
                <a:spcPts val="0"/>
              </a:spcBef>
              <a:spcAft>
                <a:spcPts val="0"/>
              </a:spcAft>
              <a:buNone/>
            </a:pPr>
            <a:r>
              <a:rPr lang="en-US" dirty="0">
                <a:latin typeface="Courier New" pitchFamily="49" charset="0"/>
                <a:cs typeface="Courier New" pitchFamily="49" charset="0"/>
              </a:rPr>
              <a:t> col1 | col0</a:t>
            </a:r>
          </a:p>
          <a:p>
            <a:pPr marL="6350" indent="0" defTabSz="225425">
              <a:spcBef>
                <a:spcPts val="0"/>
              </a:spcBef>
              <a:spcAft>
                <a:spcPts val="0"/>
              </a:spcAft>
              <a:buNone/>
            </a:pP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ccc | {</a:t>
            </a:r>
            <a:r>
              <a:rPr lang="en-US" dirty="0" err="1">
                <a:latin typeface="Courier New" pitchFamily="49" charset="0"/>
                <a:cs typeface="Courier New" pitchFamily="49" charset="0"/>
              </a:rPr>
              <a:t>colm</a:t>
            </a:r>
            <a:r>
              <a:rPr lang="en-US" dirty="0">
                <a:latin typeface="Courier New" pitchFamily="49" charset="0"/>
                <a:cs typeface="Courier New" pitchFamily="49" charset="0"/>
              </a:rPr>
              <a:t>: 'ccc', </a:t>
            </a:r>
            <a:r>
              <a:rPr lang="en-US" dirty="0" err="1">
                <a:latin typeface="Courier New" pitchFamily="49" charset="0"/>
                <a:cs typeface="Courier New" pitchFamily="49" charset="0"/>
              </a:rPr>
              <a:t>coln</a:t>
            </a:r>
            <a:r>
              <a:rPr lang="en-US" dirty="0">
                <a:latin typeface="Courier New" pitchFamily="49" charset="0"/>
                <a:cs typeface="Courier New" pitchFamily="49" charset="0"/>
              </a:rPr>
              <a:t>: 'ccc'}</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bbb</a:t>
            </a:r>
            <a:r>
              <a:rPr lang="en-US" dirty="0">
                <a:latin typeface="Courier New" pitchFamily="49" charset="0"/>
                <a:cs typeface="Courier New" pitchFamily="49" charset="0"/>
              </a:rPr>
              <a:t> | {</a:t>
            </a:r>
            <a:r>
              <a:rPr lang="en-US" dirty="0" err="1">
                <a:latin typeface="Courier New" pitchFamily="49" charset="0"/>
                <a:cs typeface="Courier New" pitchFamily="49" charset="0"/>
              </a:rPr>
              <a:t>colm</a:t>
            </a:r>
            <a:r>
              <a:rPr lang="en-US" dirty="0">
                <a:latin typeface="Courier New" pitchFamily="49" charset="0"/>
                <a:cs typeface="Courier New" pitchFamily="49" charset="0"/>
              </a:rPr>
              <a:t>: '</a:t>
            </a:r>
            <a:r>
              <a:rPr lang="en-US" dirty="0" err="1">
                <a:latin typeface="Courier New" pitchFamily="49" charset="0"/>
                <a:cs typeface="Courier New" pitchFamily="49" charset="0"/>
              </a:rPr>
              <a:t>bbb</a:t>
            </a:r>
            <a:r>
              <a:rPr lang="en-US" dirty="0">
                <a:latin typeface="Courier New" pitchFamily="49" charset="0"/>
                <a:cs typeface="Courier New" pitchFamily="49" charset="0"/>
              </a:rPr>
              <a:t>', </a:t>
            </a:r>
            <a:r>
              <a:rPr lang="en-US" dirty="0" err="1">
                <a:latin typeface="Courier New" pitchFamily="49" charset="0"/>
                <a:cs typeface="Courier New" pitchFamily="49" charset="0"/>
              </a:rPr>
              <a:t>coln</a:t>
            </a:r>
            <a:r>
              <a:rPr lang="en-US" dirty="0">
                <a:latin typeface="Courier New" pitchFamily="49" charset="0"/>
                <a:cs typeface="Courier New" pitchFamily="49" charset="0"/>
              </a:rPr>
              <a:t>: '</a:t>
            </a:r>
            <a:r>
              <a:rPr lang="en-US" dirty="0" err="1">
                <a:latin typeface="Courier New" pitchFamily="49" charset="0"/>
                <a:cs typeface="Courier New" pitchFamily="49" charset="0"/>
              </a:rPr>
              <a:t>bbb</a:t>
            </a: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aaa</a:t>
            </a:r>
            <a:r>
              <a:rPr lang="en-US" dirty="0">
                <a:latin typeface="Courier New" pitchFamily="49" charset="0"/>
                <a:cs typeface="Courier New" pitchFamily="49" charset="0"/>
              </a:rPr>
              <a:t> | {</a:t>
            </a:r>
            <a:r>
              <a:rPr lang="en-US" dirty="0" err="1">
                <a:latin typeface="Courier New" pitchFamily="49" charset="0"/>
                <a:cs typeface="Courier New" pitchFamily="49" charset="0"/>
              </a:rPr>
              <a:t>colm</a:t>
            </a:r>
            <a:r>
              <a:rPr lang="en-US" dirty="0">
                <a:latin typeface="Courier New" pitchFamily="49" charset="0"/>
                <a:cs typeface="Courier New" pitchFamily="49" charset="0"/>
              </a:rPr>
              <a:t>: '</a:t>
            </a:r>
            <a:r>
              <a:rPr lang="en-US" dirty="0" err="1">
                <a:latin typeface="Courier New" pitchFamily="49" charset="0"/>
                <a:cs typeface="Courier New" pitchFamily="49" charset="0"/>
              </a:rPr>
              <a:t>aaa</a:t>
            </a:r>
            <a:r>
              <a:rPr lang="en-US" dirty="0">
                <a:latin typeface="Courier New" pitchFamily="49" charset="0"/>
                <a:cs typeface="Courier New" pitchFamily="49" charset="0"/>
              </a:rPr>
              <a:t>', </a:t>
            </a:r>
            <a:r>
              <a:rPr lang="en-US" dirty="0" err="1">
                <a:latin typeface="Courier New" pitchFamily="49" charset="0"/>
                <a:cs typeface="Courier New" pitchFamily="49" charset="0"/>
              </a:rPr>
              <a:t>coln</a:t>
            </a:r>
            <a:r>
              <a:rPr lang="en-US" dirty="0">
                <a:latin typeface="Courier New" pitchFamily="49" charset="0"/>
                <a:cs typeface="Courier New" pitchFamily="49" charset="0"/>
              </a:rPr>
              <a:t>: '</a:t>
            </a:r>
            <a:r>
              <a:rPr lang="en-US" dirty="0" err="1">
                <a:latin typeface="Courier New" pitchFamily="49" charset="0"/>
                <a:cs typeface="Courier New" pitchFamily="49" charset="0"/>
              </a:rPr>
              <a:t>aaa</a:t>
            </a:r>
            <a:r>
              <a:rPr lang="en-US" dirty="0">
                <a:latin typeface="Courier New" pitchFamily="49" charset="0"/>
                <a:cs typeface="Courier New" pitchFamily="49" charset="0"/>
              </a:rPr>
              <a:t>'}</a:t>
            </a:r>
          </a:p>
        </p:txBody>
      </p:sp>
    </p:spTree>
    <p:extLst>
      <p:ext uri="{BB962C8B-B14F-4D97-AF65-F5344CB8AC3E}">
        <p14:creationId xmlns:p14="http://schemas.microsoft.com/office/powerpoint/2010/main" val="2300636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a:t>
            </a:r>
            <a:r>
              <a:rPr lang="en-US" dirty="0" err="1" smtClean="0"/>
              <a:t>Solr</a:t>
            </a:r>
            <a:r>
              <a:rPr lang="en-US" dirty="0" smtClean="0"/>
              <a:t> Server Side “Function Queries”</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32</a:t>
            </a:fld>
            <a:endParaRPr lang="uk-UA" dirty="0"/>
          </a:p>
        </p:txBody>
      </p:sp>
      <p:sp>
        <p:nvSpPr>
          <p:cNvPr id="6" name="Content Placeholder 3"/>
          <p:cNvSpPr>
            <a:spLocks noGrp="1"/>
          </p:cNvSpPr>
          <p:nvPr>
            <p:ph sz="quarter" idx="16"/>
          </p:nvPr>
        </p:nvSpPr>
        <p:spPr>
          <a:xfrm>
            <a:off x="703007" y="1172480"/>
            <a:ext cx="4380271" cy="2718265"/>
          </a:xfrm>
        </p:spPr>
        <p:txBody>
          <a:bodyPr/>
          <a:lstStyle/>
          <a:p>
            <a:pPr marL="6350" indent="0" defTabSz="225425">
              <a:spcBef>
                <a:spcPts val="0"/>
              </a:spcBef>
              <a:spcAft>
                <a:spcPts val="0"/>
              </a:spcAft>
              <a:buNone/>
            </a:pPr>
            <a:r>
              <a:rPr lang="en-US" sz="1800" dirty="0"/>
              <a:t>SELECT col1, col3, col4 FROM t10 WHERE</a:t>
            </a:r>
          </a:p>
          <a:p>
            <a:pPr marL="6350" indent="0" defTabSz="225425">
              <a:spcBef>
                <a:spcPts val="0"/>
              </a:spcBef>
              <a:spcAft>
                <a:spcPts val="0"/>
              </a:spcAft>
              <a:buNone/>
            </a:pPr>
            <a:r>
              <a:rPr lang="en-US" sz="1800" dirty="0" err="1"/>
              <a:t>solr_query</a:t>
            </a:r>
            <a:r>
              <a:rPr lang="en-US" sz="1800" dirty="0"/>
              <a:t> = '{ "q":"*:*", </a:t>
            </a:r>
            <a:endParaRPr lang="en-US" sz="1800" dirty="0" smtClean="0"/>
          </a:p>
          <a:p>
            <a:pPr marL="6350" indent="0" defTabSz="225425">
              <a:spcBef>
                <a:spcPts val="0"/>
              </a:spcBef>
              <a:spcAft>
                <a:spcPts val="0"/>
              </a:spcAft>
              <a:buNone/>
            </a:pPr>
            <a:r>
              <a:rPr lang="en-US" sz="1800" dirty="0"/>
              <a:t>	</a:t>
            </a:r>
            <a:r>
              <a:rPr lang="en-US" sz="1800" dirty="0" smtClean="0"/>
              <a:t>"</a:t>
            </a:r>
            <a:r>
              <a:rPr lang="en-US" sz="1800" dirty="0" err="1"/>
              <a:t>sort":"sum</a:t>
            </a:r>
            <a:r>
              <a:rPr lang="en-US" sz="1800" dirty="0"/>
              <a:t>(col3, col4)  </a:t>
            </a:r>
            <a:r>
              <a:rPr lang="en-US" sz="1800" dirty="0" err="1"/>
              <a:t>asc</a:t>
            </a:r>
            <a:r>
              <a:rPr lang="en-US" sz="1800" dirty="0"/>
              <a:t>" }';</a:t>
            </a:r>
          </a:p>
          <a:p>
            <a:pPr marL="6350" indent="0" defTabSz="225425">
              <a:spcBef>
                <a:spcPts val="0"/>
              </a:spcBef>
              <a:spcAft>
                <a:spcPts val="0"/>
              </a:spcAft>
              <a:buNone/>
            </a:pPr>
            <a:endParaRPr lang="en-US" dirty="0"/>
          </a:p>
          <a:p>
            <a:pPr marL="6350" indent="0" defTabSz="225425">
              <a:spcBef>
                <a:spcPts val="0"/>
              </a:spcBef>
              <a:spcAft>
                <a:spcPts val="0"/>
              </a:spcAft>
              <a:buNone/>
            </a:pPr>
            <a:r>
              <a:rPr lang="en-US" dirty="0">
                <a:latin typeface="Courier New" pitchFamily="49" charset="0"/>
                <a:cs typeface="Courier New" pitchFamily="49" charset="0"/>
              </a:rPr>
              <a:t> col1 | col3 | col4</a:t>
            </a:r>
          </a:p>
          <a:p>
            <a:pPr marL="6350" indent="0" defTabSz="225425">
              <a:spcBef>
                <a:spcPts val="0"/>
              </a:spcBef>
              <a:spcAft>
                <a:spcPts val="0"/>
              </a:spcAft>
              <a:buNone/>
            </a:pP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aaa</a:t>
            </a:r>
            <a:r>
              <a:rPr lang="en-US" dirty="0">
                <a:latin typeface="Courier New" pitchFamily="49" charset="0"/>
                <a:cs typeface="Courier New" pitchFamily="49" charset="0"/>
              </a:rPr>
              <a:t> |    1 |    2</a:t>
            </a:r>
          </a:p>
          <a:p>
            <a:pPr marL="6350" indent="0" defTabSz="225425">
              <a:spcBef>
                <a:spcPts val="0"/>
              </a:spcBef>
              <a:spcAft>
                <a:spcPts val="0"/>
              </a:spcAft>
              <a:buNone/>
            </a:pPr>
            <a:r>
              <a:rPr lang="en-US" dirty="0">
                <a:latin typeface="Courier New" pitchFamily="49" charset="0"/>
                <a:cs typeface="Courier New" pitchFamily="49" charset="0"/>
              </a:rPr>
              <a:t>  ccc |    1 |    5</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ddd</a:t>
            </a:r>
            <a:r>
              <a:rPr lang="en-US" dirty="0">
                <a:latin typeface="Courier New" pitchFamily="49" charset="0"/>
                <a:cs typeface="Courier New" pitchFamily="49" charset="0"/>
              </a:rPr>
              <a:t> |    1 |    6</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bbb</a:t>
            </a:r>
            <a:r>
              <a:rPr lang="en-US" dirty="0">
                <a:latin typeface="Courier New" pitchFamily="49" charset="0"/>
                <a:cs typeface="Courier New" pitchFamily="49" charset="0"/>
              </a:rPr>
              <a:t> |    3 |    4</a:t>
            </a:r>
          </a:p>
          <a:p>
            <a:pPr marL="6350" indent="0" defTabSz="225425">
              <a:spcBef>
                <a:spcPts val="0"/>
              </a:spcBef>
              <a:spcAft>
                <a:spcPts val="0"/>
              </a:spcAft>
              <a:buNone/>
            </a:pPr>
            <a:endParaRPr lang="en-US" dirty="0"/>
          </a:p>
        </p:txBody>
      </p:sp>
      <p:sp>
        <p:nvSpPr>
          <p:cNvPr id="4" name="TextBox 3"/>
          <p:cNvSpPr txBox="1"/>
          <p:nvPr/>
        </p:nvSpPr>
        <p:spPr>
          <a:xfrm>
            <a:off x="5083278" y="1582421"/>
            <a:ext cx="3833298" cy="2308324"/>
          </a:xfrm>
          <a:prstGeom prst="rect">
            <a:avLst/>
          </a:prstGeom>
          <a:noFill/>
        </p:spPr>
        <p:txBody>
          <a:bodyPr wrap="square" rtlCol="0">
            <a:spAutoFit/>
          </a:bodyPr>
          <a:lstStyle/>
          <a:p>
            <a:pPr marL="225425" indent="-225425">
              <a:buFont typeface="Arial" pitchFamily="34" charset="0"/>
              <a:buChar char="•"/>
            </a:pPr>
            <a:r>
              <a:rPr lang="en-US" sz="1800" dirty="0" smtClean="0"/>
              <a:t>See ,https</a:t>
            </a:r>
            <a:r>
              <a:rPr lang="en-US" sz="1800" dirty="0"/>
              <a:t>://</a:t>
            </a:r>
            <a:r>
              <a:rPr lang="en-US" sz="1800" dirty="0" smtClean="0"/>
              <a:t>lucene.apache.org/</a:t>
            </a:r>
            <a:r>
              <a:rPr lang="en-US" sz="1800" dirty="0" err="1" smtClean="0"/>
              <a:t>solr</a:t>
            </a:r>
            <a:r>
              <a:rPr lang="en-US" sz="1800" dirty="0" smtClean="0"/>
              <a:t>/guide/6_6/function-queries.html</a:t>
            </a:r>
          </a:p>
          <a:p>
            <a:pPr marL="225425" indent="-225425">
              <a:buFont typeface="Arial" pitchFamily="34" charset="0"/>
              <a:buChar char="•"/>
            </a:pPr>
            <a:r>
              <a:rPr lang="en-US" sz="1800" dirty="0" smtClean="0"/>
              <a:t>20 or more by count, not all are relevant</a:t>
            </a:r>
          </a:p>
          <a:p>
            <a:pPr marL="225425" indent="-225425">
              <a:buFont typeface="Arial" pitchFamily="34" charset="0"/>
              <a:buChar char="•"/>
            </a:pPr>
            <a:endParaRPr lang="en-US" sz="1800" dirty="0"/>
          </a:p>
          <a:p>
            <a:pPr marL="225425" indent="-225425">
              <a:buFont typeface="Arial" pitchFamily="34" charset="0"/>
              <a:buChar char="•"/>
            </a:pPr>
            <a:r>
              <a:rPr lang="en-US" sz="1800" dirty="0" smtClean="0"/>
              <a:t>Used in predicates, value can not be returned to the client</a:t>
            </a:r>
          </a:p>
        </p:txBody>
      </p:sp>
    </p:spTree>
    <p:extLst>
      <p:ext uri="{BB962C8B-B14F-4D97-AF65-F5344CB8AC3E}">
        <p14:creationId xmlns:p14="http://schemas.microsoft.com/office/powerpoint/2010/main" val="2300636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a:t>
            </a:r>
            <a:r>
              <a:rPr lang="en-US" dirty="0" smtClean="0">
                <a:solidFill>
                  <a:srgbClr val="FF0000"/>
                </a:solidFill>
              </a:rPr>
              <a:t>DSE UDF/UDA and Search</a:t>
            </a:r>
            <a:endParaRPr lang="en-US" dirty="0">
              <a:solidFill>
                <a:srgbClr val="FF0000"/>
              </a:solidFill>
            </a:endParaRPr>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33</a:t>
            </a:fld>
            <a:endParaRPr lang="uk-UA" dirty="0"/>
          </a:p>
        </p:txBody>
      </p:sp>
      <p:sp>
        <p:nvSpPr>
          <p:cNvPr id="6" name="Content Placeholder 3"/>
          <p:cNvSpPr>
            <a:spLocks noGrp="1"/>
          </p:cNvSpPr>
          <p:nvPr>
            <p:ph sz="quarter" idx="16"/>
          </p:nvPr>
        </p:nvSpPr>
        <p:spPr>
          <a:xfrm>
            <a:off x="172065" y="1253967"/>
            <a:ext cx="4557251" cy="2907906"/>
          </a:xfrm>
        </p:spPr>
        <p:txBody>
          <a:bodyPr/>
          <a:lstStyle/>
          <a:p>
            <a:pPr marL="6350" indent="0" defTabSz="225425">
              <a:spcBef>
                <a:spcPts val="0"/>
              </a:spcBef>
              <a:spcAft>
                <a:spcPts val="0"/>
              </a:spcAft>
              <a:buNone/>
            </a:pPr>
            <a:r>
              <a:rPr lang="en-US" sz="1800" dirty="0" err="1"/>
              <a:t>cassandra.yaml</a:t>
            </a:r>
            <a:endParaRPr lang="en-US" sz="1800" dirty="0"/>
          </a:p>
          <a:p>
            <a:pPr marL="6350" indent="0" defTabSz="225425">
              <a:spcBef>
                <a:spcPts val="0"/>
              </a:spcBef>
              <a:spcAft>
                <a:spcPts val="0"/>
              </a:spcAft>
              <a:buNone/>
            </a:pPr>
            <a:r>
              <a:rPr lang="en-US" sz="1800" dirty="0" smtClean="0"/>
              <a:t>	</a:t>
            </a:r>
            <a:r>
              <a:rPr lang="en-US" sz="1800" dirty="0" err="1" smtClean="0"/>
              <a:t>enable_user_defined_functions</a:t>
            </a:r>
            <a:r>
              <a:rPr lang="en-US" sz="1800" dirty="0" smtClean="0"/>
              <a:t>=true</a:t>
            </a:r>
            <a:endParaRPr lang="en-US" sz="1800" dirty="0"/>
          </a:p>
          <a:p>
            <a:pPr marL="6350" indent="0" defTabSz="225425">
              <a:spcBef>
                <a:spcPts val="0"/>
              </a:spcBef>
              <a:spcAft>
                <a:spcPts val="0"/>
              </a:spcAft>
              <a:buNone/>
            </a:pPr>
            <a:endParaRPr lang="en-US" sz="1800" dirty="0"/>
          </a:p>
          <a:p>
            <a:pPr marL="6350" indent="0" defTabSz="225425">
              <a:spcBef>
                <a:spcPts val="0"/>
              </a:spcBef>
              <a:spcAft>
                <a:spcPts val="0"/>
              </a:spcAft>
              <a:buNone/>
            </a:pPr>
            <a:r>
              <a:rPr lang="en-US" sz="1800" dirty="0"/>
              <a:t>CREATE OR REPLACE FUNCTION </a:t>
            </a:r>
            <a:endParaRPr lang="en-US" sz="1800" dirty="0" smtClean="0"/>
          </a:p>
          <a:p>
            <a:pPr marL="6350" indent="0" defTabSz="225425">
              <a:spcBef>
                <a:spcPts val="0"/>
              </a:spcBef>
              <a:spcAft>
                <a:spcPts val="0"/>
              </a:spcAft>
              <a:buNone/>
            </a:pPr>
            <a:r>
              <a:rPr lang="en-US" sz="1800" dirty="0"/>
              <a:t>	</a:t>
            </a:r>
            <a:r>
              <a:rPr lang="en-US" sz="1800" dirty="0" smtClean="0"/>
              <a:t>	</a:t>
            </a:r>
            <a:r>
              <a:rPr lang="en-US" sz="1800" dirty="0" err="1" smtClean="0"/>
              <a:t>my_sum</a:t>
            </a:r>
            <a:r>
              <a:rPr lang="en-US" sz="1800" dirty="0"/>
              <a:t>( i_arg1 </a:t>
            </a:r>
            <a:r>
              <a:rPr lang="en-US" sz="1800" dirty="0" err="1"/>
              <a:t>int</a:t>
            </a:r>
            <a:r>
              <a:rPr lang="en-US" sz="1800" dirty="0"/>
              <a:t>, i_arg2 </a:t>
            </a:r>
            <a:r>
              <a:rPr lang="en-US" sz="1800" dirty="0" err="1"/>
              <a:t>int</a:t>
            </a:r>
            <a:r>
              <a:rPr lang="en-US" sz="1800" dirty="0"/>
              <a:t> )</a:t>
            </a:r>
          </a:p>
          <a:p>
            <a:pPr marL="6350" indent="0" defTabSz="225425">
              <a:spcBef>
                <a:spcPts val="0"/>
              </a:spcBef>
              <a:spcAft>
                <a:spcPts val="0"/>
              </a:spcAft>
              <a:buNone/>
            </a:pPr>
            <a:r>
              <a:rPr lang="en-US" sz="1800" dirty="0" smtClean="0"/>
              <a:t>	RETURNS </a:t>
            </a:r>
            <a:r>
              <a:rPr lang="en-US" sz="1800" dirty="0"/>
              <a:t>NULL ON NULL INPUT</a:t>
            </a:r>
          </a:p>
          <a:p>
            <a:pPr marL="6350" indent="0" defTabSz="225425">
              <a:spcBef>
                <a:spcPts val="0"/>
              </a:spcBef>
              <a:spcAft>
                <a:spcPts val="0"/>
              </a:spcAft>
              <a:buNone/>
            </a:pPr>
            <a:r>
              <a:rPr lang="en-US" sz="1800" dirty="0" smtClean="0"/>
              <a:t>	RETURNS </a:t>
            </a:r>
            <a:r>
              <a:rPr lang="en-US" sz="1800" dirty="0" err="1"/>
              <a:t>int</a:t>
            </a:r>
            <a:endParaRPr lang="en-US" sz="1800" dirty="0"/>
          </a:p>
          <a:p>
            <a:pPr marL="6350" indent="0" defTabSz="225425">
              <a:spcBef>
                <a:spcPts val="0"/>
              </a:spcBef>
              <a:spcAft>
                <a:spcPts val="0"/>
              </a:spcAft>
              <a:buNone/>
            </a:pPr>
            <a:r>
              <a:rPr lang="en-US" sz="1800" dirty="0" smtClean="0"/>
              <a:t>	LANGUAGE </a:t>
            </a:r>
            <a:r>
              <a:rPr lang="en-US" sz="1800" dirty="0"/>
              <a:t>JAVA AS '</a:t>
            </a:r>
          </a:p>
          <a:p>
            <a:pPr marL="6350" indent="0" defTabSz="225425">
              <a:spcBef>
                <a:spcPts val="0"/>
              </a:spcBef>
              <a:spcAft>
                <a:spcPts val="0"/>
              </a:spcAft>
              <a:buNone/>
            </a:pPr>
            <a:r>
              <a:rPr lang="en-US" sz="1800" dirty="0" smtClean="0"/>
              <a:t>		return </a:t>
            </a:r>
            <a:r>
              <a:rPr lang="en-US" sz="1800" dirty="0"/>
              <a:t>i_arg1 + i_arg2 ;</a:t>
            </a:r>
          </a:p>
          <a:p>
            <a:pPr marL="6350" indent="0" defTabSz="225425">
              <a:spcBef>
                <a:spcPts val="0"/>
              </a:spcBef>
              <a:spcAft>
                <a:spcPts val="0"/>
              </a:spcAft>
              <a:buNone/>
            </a:pPr>
            <a:r>
              <a:rPr lang="en-US" sz="1800" dirty="0" smtClean="0"/>
              <a:t>	‘;</a:t>
            </a:r>
            <a:endParaRPr lang="en-US" sz="1800" dirty="0"/>
          </a:p>
        </p:txBody>
      </p:sp>
      <p:sp>
        <p:nvSpPr>
          <p:cNvPr id="7" name="Content Placeholder 3"/>
          <p:cNvSpPr txBox="1">
            <a:spLocks/>
          </p:cNvSpPr>
          <p:nvPr/>
        </p:nvSpPr>
        <p:spPr>
          <a:xfrm>
            <a:off x="4669039" y="1443608"/>
            <a:ext cx="4380271" cy="2718265"/>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defTabSz="225425">
              <a:spcBef>
                <a:spcPts val="0"/>
              </a:spcBef>
              <a:spcAft>
                <a:spcPts val="0"/>
              </a:spcAft>
              <a:buFont typeface="Arial"/>
              <a:buNone/>
            </a:pPr>
            <a:r>
              <a:rPr lang="en-US" sz="1800" dirty="0" smtClean="0"/>
              <a:t>SELECT col1, </a:t>
            </a:r>
            <a:r>
              <a:rPr lang="en-US" sz="1800" dirty="0" err="1" smtClean="0"/>
              <a:t>my_sum</a:t>
            </a:r>
            <a:r>
              <a:rPr lang="en-US" sz="1800" dirty="0" smtClean="0"/>
              <a:t>(col3, col4) </a:t>
            </a:r>
          </a:p>
          <a:p>
            <a:pPr marL="6350" indent="0" defTabSz="225425">
              <a:spcBef>
                <a:spcPts val="0"/>
              </a:spcBef>
              <a:spcAft>
                <a:spcPts val="0"/>
              </a:spcAft>
              <a:buFont typeface="Arial"/>
              <a:buNone/>
            </a:pPr>
            <a:r>
              <a:rPr lang="en-US" sz="1800" dirty="0" smtClean="0"/>
              <a:t>FROM t10</a:t>
            </a:r>
          </a:p>
          <a:p>
            <a:pPr marL="6350" indent="0" defTabSz="225425">
              <a:spcBef>
                <a:spcPts val="0"/>
              </a:spcBef>
              <a:spcAft>
                <a:spcPts val="0"/>
              </a:spcAft>
              <a:buFont typeface="Arial"/>
              <a:buNone/>
            </a:pPr>
            <a:r>
              <a:rPr lang="en-US" sz="1800" dirty="0" smtClean="0"/>
              <a:t>WHERE </a:t>
            </a:r>
            <a:r>
              <a:rPr lang="en-US" sz="1800" dirty="0" err="1" smtClean="0"/>
              <a:t>solr_query</a:t>
            </a:r>
            <a:r>
              <a:rPr lang="en-US" sz="1800" dirty="0" smtClean="0"/>
              <a:t> = '{ "q" : "col3 &gt; 0" }';</a:t>
            </a:r>
          </a:p>
          <a:p>
            <a:pPr marL="6350" indent="0" defTabSz="225425">
              <a:spcBef>
                <a:spcPts val="0"/>
              </a:spcBef>
              <a:spcAft>
                <a:spcPts val="0"/>
              </a:spcAft>
              <a:buFont typeface="Arial"/>
              <a:buNone/>
            </a:pPr>
            <a:endParaRPr lang="en-US" sz="1800" dirty="0" smtClean="0"/>
          </a:p>
          <a:p>
            <a:pPr marL="6350" indent="0" defTabSz="225425">
              <a:spcBef>
                <a:spcPts val="0"/>
              </a:spcBef>
              <a:spcAft>
                <a:spcPts val="0"/>
              </a:spcAft>
              <a:buFont typeface="Arial"/>
              <a:buNone/>
            </a:pPr>
            <a:r>
              <a:rPr lang="en-US" sz="1800" dirty="0" err="1" smtClean="0">
                <a:solidFill>
                  <a:srgbClr val="FF0000"/>
                </a:solidFill>
              </a:rPr>
              <a:t>InvalidRequest</a:t>
            </a:r>
            <a:r>
              <a:rPr lang="en-US" sz="1800" dirty="0" smtClean="0">
                <a:solidFill>
                  <a:srgbClr val="FF0000"/>
                </a:solidFill>
              </a:rPr>
              <a:t>: Error from server: 	code=2200 [Invalid query] message=</a:t>
            </a:r>
          </a:p>
          <a:p>
            <a:pPr marL="6350" indent="0" defTabSz="225425">
              <a:spcBef>
                <a:spcPts val="0"/>
              </a:spcBef>
              <a:spcAft>
                <a:spcPts val="0"/>
              </a:spcAft>
              <a:buFont typeface="Arial"/>
              <a:buNone/>
            </a:pPr>
            <a:r>
              <a:rPr lang="en-US" sz="1800" dirty="0">
                <a:solidFill>
                  <a:srgbClr val="FF0000"/>
                </a:solidFill>
              </a:rPr>
              <a:t>	</a:t>
            </a:r>
            <a:r>
              <a:rPr lang="en-US" sz="1800" dirty="0" smtClean="0">
                <a:solidFill>
                  <a:srgbClr val="FF0000"/>
                </a:solidFill>
              </a:rPr>
              <a:t>"Aliased column names, UDFs and </a:t>
            </a:r>
          </a:p>
          <a:p>
            <a:pPr marL="6350" indent="0" defTabSz="225425">
              <a:spcBef>
                <a:spcPts val="0"/>
              </a:spcBef>
              <a:spcAft>
                <a:spcPts val="0"/>
              </a:spcAft>
              <a:buFont typeface="Arial"/>
              <a:buNone/>
            </a:pPr>
            <a:r>
              <a:rPr lang="en-US" sz="1800" dirty="0">
                <a:solidFill>
                  <a:srgbClr val="FF0000"/>
                </a:solidFill>
              </a:rPr>
              <a:t>	</a:t>
            </a:r>
            <a:r>
              <a:rPr lang="en-US" sz="1800" dirty="0" smtClean="0">
                <a:solidFill>
                  <a:srgbClr val="FF0000"/>
                </a:solidFill>
              </a:rPr>
              <a:t>similar features are not available for</a:t>
            </a:r>
          </a:p>
          <a:p>
            <a:pPr marL="6350" indent="0" defTabSz="225425">
              <a:spcBef>
                <a:spcPts val="0"/>
              </a:spcBef>
              <a:spcAft>
                <a:spcPts val="0"/>
              </a:spcAft>
              <a:buFont typeface="Arial"/>
              <a:buNone/>
            </a:pPr>
            <a:r>
              <a:rPr lang="en-US" sz="1800" dirty="0">
                <a:solidFill>
                  <a:srgbClr val="FF0000"/>
                </a:solidFill>
              </a:rPr>
              <a:t>	</a:t>
            </a:r>
            <a:r>
              <a:rPr lang="en-US" sz="1800" dirty="0" err="1" smtClean="0">
                <a:solidFill>
                  <a:srgbClr val="FF0000"/>
                </a:solidFill>
              </a:rPr>
              <a:t>Solr</a:t>
            </a:r>
            <a:r>
              <a:rPr lang="en-US" sz="1800" dirty="0" smtClean="0">
                <a:solidFill>
                  <a:srgbClr val="FF0000"/>
                </a:solidFill>
              </a:rPr>
              <a:t> queries. </a:t>
            </a:r>
            <a:endParaRPr lang="en-US" sz="1800" dirty="0">
              <a:solidFill>
                <a:srgbClr val="FF0000"/>
              </a:solidFill>
            </a:endParaRPr>
          </a:p>
        </p:txBody>
      </p:sp>
    </p:spTree>
    <p:extLst>
      <p:ext uri="{BB962C8B-B14F-4D97-AF65-F5344CB8AC3E}">
        <p14:creationId xmlns:p14="http://schemas.microsoft.com/office/powerpoint/2010/main" val="2300636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Regex</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34</a:t>
            </a:fld>
            <a:endParaRPr lang="uk-UA" dirty="0"/>
          </a:p>
        </p:txBody>
      </p:sp>
      <p:sp>
        <p:nvSpPr>
          <p:cNvPr id="6" name="Content Placeholder 3"/>
          <p:cNvSpPr>
            <a:spLocks noGrp="1"/>
          </p:cNvSpPr>
          <p:nvPr>
            <p:ph sz="quarter" idx="16"/>
          </p:nvPr>
        </p:nvSpPr>
        <p:spPr>
          <a:xfrm>
            <a:off x="535858" y="1339629"/>
            <a:ext cx="4380271" cy="2718265"/>
          </a:xfrm>
        </p:spPr>
        <p:txBody>
          <a:bodyPr/>
          <a:lstStyle/>
          <a:p>
            <a:pPr marL="6350" indent="0" defTabSz="225425">
              <a:spcBef>
                <a:spcPts val="0"/>
              </a:spcBef>
              <a:spcAft>
                <a:spcPts val="0"/>
              </a:spcAft>
              <a:buNone/>
            </a:pPr>
            <a:r>
              <a:rPr lang="en-US" sz="1800" dirty="0"/>
              <a:t>SELECT col1, col6 FROM t10 WHERE</a:t>
            </a:r>
          </a:p>
          <a:p>
            <a:pPr marL="6350" indent="0" defTabSz="225425">
              <a:spcBef>
                <a:spcPts val="0"/>
              </a:spcBef>
              <a:spcAft>
                <a:spcPts val="0"/>
              </a:spcAft>
              <a:buNone/>
            </a:pPr>
            <a:r>
              <a:rPr lang="en-US" sz="1800" dirty="0" err="1"/>
              <a:t>solr_query</a:t>
            </a:r>
            <a:r>
              <a:rPr lang="en-US" sz="1800" dirty="0"/>
              <a:t> = '{ "q" : "col6:/[</a:t>
            </a:r>
            <a:r>
              <a:rPr lang="en-US" sz="1800" dirty="0" err="1"/>
              <a:t>Dd</a:t>
            </a:r>
            <a:r>
              <a:rPr lang="en-US" sz="1800" dirty="0"/>
              <a:t>]</a:t>
            </a:r>
            <a:r>
              <a:rPr lang="en-US" sz="1800" dirty="0" err="1"/>
              <a:t>og</a:t>
            </a:r>
            <a:r>
              <a:rPr lang="en-US" sz="1800" dirty="0"/>
              <a:t>/" }';</a:t>
            </a:r>
          </a:p>
          <a:p>
            <a:pPr marL="6350" indent="0" defTabSz="225425">
              <a:spcBef>
                <a:spcPts val="0"/>
              </a:spcBef>
              <a:spcAft>
                <a:spcPts val="0"/>
              </a:spcAft>
              <a:buNone/>
            </a:pPr>
            <a:endParaRPr lang="en-US" dirty="0"/>
          </a:p>
          <a:p>
            <a:pPr marL="6350" indent="0" defTabSz="225425">
              <a:spcBef>
                <a:spcPts val="0"/>
              </a:spcBef>
              <a:spcAft>
                <a:spcPts val="0"/>
              </a:spcAft>
              <a:buNone/>
            </a:pPr>
            <a:r>
              <a:rPr lang="en-US" dirty="0">
                <a:latin typeface="Courier New" pitchFamily="49" charset="0"/>
                <a:cs typeface="Courier New" pitchFamily="49" charset="0"/>
              </a:rPr>
              <a:t> col1 | col6</a:t>
            </a:r>
          </a:p>
          <a:p>
            <a:pPr marL="6350" indent="0" defTabSz="225425">
              <a:spcBef>
                <a:spcPts val="0"/>
              </a:spcBef>
              <a:spcAft>
                <a:spcPts val="0"/>
              </a:spcAft>
              <a:buNone/>
            </a:pP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ddd</a:t>
            </a:r>
            <a:r>
              <a:rPr lang="en-US" dirty="0">
                <a:latin typeface="Courier New" pitchFamily="49" charset="0"/>
                <a:cs typeface="Courier New" pitchFamily="49" charset="0"/>
              </a:rPr>
              <a:t> |  Cat Dog Bird</a:t>
            </a:r>
          </a:p>
          <a:p>
            <a:pPr marL="6350" indent="0" defTabSz="225425">
              <a:spcBef>
                <a:spcPts val="0"/>
              </a:spcBef>
              <a:spcAft>
                <a:spcPts val="0"/>
              </a:spcAft>
              <a:buNone/>
            </a:pPr>
            <a:r>
              <a:rPr lang="en-US" dirty="0">
                <a:latin typeface="Courier New" pitchFamily="49" charset="0"/>
                <a:cs typeface="Courier New" pitchFamily="49" charset="0"/>
              </a:rPr>
              <a:t>  ccc |  Dog Mule Cat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bbb</a:t>
            </a:r>
            <a:r>
              <a:rPr lang="en-US" dirty="0">
                <a:latin typeface="Courier New" pitchFamily="49" charset="0"/>
                <a:cs typeface="Courier New" pitchFamily="49" charset="0"/>
              </a:rPr>
              <a:t> | Dog Mouse Cat</a:t>
            </a:r>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aaa</a:t>
            </a:r>
            <a:r>
              <a:rPr lang="en-US" dirty="0">
                <a:latin typeface="Courier New" pitchFamily="49" charset="0"/>
                <a:cs typeface="Courier New" pitchFamily="49" charset="0"/>
              </a:rPr>
              <a:t> |  Dog Cat Bird</a:t>
            </a:r>
          </a:p>
        </p:txBody>
      </p:sp>
      <p:sp>
        <p:nvSpPr>
          <p:cNvPr id="4" name="TextBox 3"/>
          <p:cNvSpPr txBox="1"/>
          <p:nvPr/>
        </p:nvSpPr>
        <p:spPr>
          <a:xfrm>
            <a:off x="5240595" y="1848465"/>
            <a:ext cx="3446206" cy="646331"/>
          </a:xfrm>
          <a:prstGeom prst="rect">
            <a:avLst/>
          </a:prstGeom>
          <a:noFill/>
        </p:spPr>
        <p:txBody>
          <a:bodyPr wrap="square" rtlCol="0">
            <a:spAutoFit/>
          </a:bodyPr>
          <a:lstStyle/>
          <a:p>
            <a:r>
              <a:rPr lang="en-US" sz="1800" dirty="0" smtClean="0"/>
              <a:t>Also available as a Filter; </a:t>
            </a:r>
            <a:r>
              <a:rPr lang="en-US" sz="1800" dirty="0" err="1" smtClean="0"/>
              <a:t>PatternReplaceFilter</a:t>
            </a:r>
            <a:endParaRPr lang="en-US" sz="1800" dirty="0" smtClean="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8150" y="2695042"/>
            <a:ext cx="961180" cy="1200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0636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DSE Search, Query: Facets</a:t>
            </a:r>
            <a:endParaRPr lang="en-US" dirty="0"/>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35</a:t>
            </a:fld>
            <a:endParaRPr lang="uk-UA" dirty="0"/>
          </a:p>
        </p:txBody>
      </p:sp>
      <p:grpSp>
        <p:nvGrpSpPr>
          <p:cNvPr id="11" name="Group 10"/>
          <p:cNvGrpSpPr/>
          <p:nvPr/>
        </p:nvGrpSpPr>
        <p:grpSpPr>
          <a:xfrm>
            <a:off x="4938005" y="261627"/>
            <a:ext cx="3559813" cy="3893544"/>
            <a:chOff x="648393" y="989215"/>
            <a:chExt cx="3192088" cy="3491345"/>
          </a:xfrm>
        </p:grpSpPr>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4536" y="1097790"/>
              <a:ext cx="2381625" cy="2096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25" y="1971022"/>
              <a:ext cx="1230313" cy="244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648393" y="989215"/>
              <a:ext cx="3192088" cy="34913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78284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Facets, “facet”</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36</a:t>
            </a:fld>
            <a:endParaRPr lang="uk-UA" dirty="0"/>
          </a:p>
        </p:txBody>
      </p:sp>
      <p:sp>
        <p:nvSpPr>
          <p:cNvPr id="6" name="Content Placeholder 3"/>
          <p:cNvSpPr>
            <a:spLocks noGrp="1"/>
          </p:cNvSpPr>
          <p:nvPr>
            <p:ph sz="quarter" idx="16"/>
          </p:nvPr>
        </p:nvSpPr>
        <p:spPr>
          <a:xfrm>
            <a:off x="535858" y="1496945"/>
            <a:ext cx="4380271" cy="2718265"/>
          </a:xfrm>
        </p:spPr>
        <p:txBody>
          <a:bodyPr/>
          <a:lstStyle/>
          <a:p>
            <a:pPr marL="6350" indent="0" defTabSz="225425">
              <a:spcBef>
                <a:spcPts val="0"/>
              </a:spcBef>
              <a:spcAft>
                <a:spcPts val="0"/>
              </a:spcAft>
              <a:buNone/>
            </a:pPr>
            <a:r>
              <a:rPr lang="en-US" sz="1800" dirty="0"/>
              <a:t>SELECT * FROM t10 WHERE</a:t>
            </a:r>
          </a:p>
          <a:p>
            <a:pPr marL="6350" indent="0" defTabSz="225425">
              <a:spcBef>
                <a:spcPts val="0"/>
              </a:spcBef>
              <a:spcAft>
                <a:spcPts val="0"/>
              </a:spcAft>
              <a:buNone/>
            </a:pPr>
            <a:r>
              <a:rPr lang="en-US" sz="1800" dirty="0" err="1"/>
              <a:t>solr_query</a:t>
            </a:r>
            <a:r>
              <a:rPr lang="en-US" sz="1800" dirty="0"/>
              <a:t>='{"q</a:t>
            </a:r>
            <a:r>
              <a:rPr lang="en-US" sz="1800" dirty="0" smtClean="0"/>
              <a:t>":"*:*",</a:t>
            </a:r>
          </a:p>
          <a:p>
            <a:pPr marL="6350" indent="0" defTabSz="225425">
              <a:spcBef>
                <a:spcPts val="0"/>
              </a:spcBef>
              <a:spcAft>
                <a:spcPts val="0"/>
              </a:spcAft>
              <a:buNone/>
            </a:pPr>
            <a:r>
              <a:rPr lang="en-US" sz="1800" dirty="0"/>
              <a:t>	</a:t>
            </a:r>
            <a:r>
              <a:rPr lang="en-US" sz="1800" dirty="0" smtClean="0"/>
              <a:t>"</a:t>
            </a:r>
            <a:r>
              <a:rPr lang="en-US" sz="1800" dirty="0"/>
              <a:t>facet":{"field":"col3"}}';</a:t>
            </a:r>
          </a:p>
          <a:p>
            <a:pPr marL="6350" indent="0" defTabSz="225425">
              <a:spcBef>
                <a:spcPts val="0"/>
              </a:spcBef>
              <a:spcAft>
                <a:spcPts val="0"/>
              </a:spcAft>
              <a:buNone/>
            </a:pPr>
            <a:endParaRPr lang="en-US" sz="1800" dirty="0"/>
          </a:p>
          <a:p>
            <a:pPr marL="6350" indent="0" defTabSz="225425">
              <a:spcBef>
                <a:spcPts val="0"/>
              </a:spcBef>
              <a:spcAft>
                <a:spcPts val="0"/>
              </a:spcAft>
              <a:buNone/>
            </a:pP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facet_fields</a:t>
            </a:r>
            <a:endParaRPr lang="en-US" sz="1800" dirty="0">
              <a:latin typeface="Courier New" pitchFamily="49" charset="0"/>
              <a:cs typeface="Courier New" pitchFamily="49" charset="0"/>
            </a:endParaRPr>
          </a:p>
          <a:p>
            <a:pPr marL="6350" indent="0" defTabSz="225425">
              <a:spcBef>
                <a:spcPts val="0"/>
              </a:spcBef>
              <a:spcAft>
                <a:spcPts val="0"/>
              </a:spcAft>
              <a:buNone/>
            </a:pPr>
            <a:r>
              <a:rPr lang="en-US" sz="1800" dirty="0">
                <a:latin typeface="Courier New" pitchFamily="49" charset="0"/>
                <a:cs typeface="Courier New" pitchFamily="49" charset="0"/>
              </a:rPr>
              <a:t>------------------------</a:t>
            </a:r>
          </a:p>
          <a:p>
            <a:pPr marL="6350" indent="0" defTabSz="225425">
              <a:spcBef>
                <a:spcPts val="0"/>
              </a:spcBef>
              <a:spcAft>
                <a:spcPts val="0"/>
              </a:spcAft>
              <a:buNone/>
            </a:pPr>
            <a:r>
              <a:rPr lang="en-US" sz="1800" dirty="0">
                <a:latin typeface="Courier New" pitchFamily="49" charset="0"/>
                <a:cs typeface="Courier New" pitchFamily="49" charset="0"/>
              </a:rPr>
              <a:t> {"col3":{"1":3,"3":1}}</a:t>
            </a:r>
          </a:p>
        </p:txBody>
      </p:sp>
      <p:sp>
        <p:nvSpPr>
          <p:cNvPr id="7" name="Content Placeholder 3"/>
          <p:cNvSpPr txBox="1">
            <a:spLocks/>
          </p:cNvSpPr>
          <p:nvPr/>
        </p:nvSpPr>
        <p:spPr>
          <a:xfrm>
            <a:off x="5052498" y="1686199"/>
            <a:ext cx="3634302" cy="1794420"/>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defTabSz="225425">
              <a:spcBef>
                <a:spcPts val="0"/>
              </a:spcBef>
              <a:spcAft>
                <a:spcPts val="0"/>
              </a:spcAft>
              <a:buFont typeface="Arial"/>
              <a:buNone/>
            </a:pPr>
            <a:r>
              <a:rPr lang="en-US" sz="1800" dirty="0" smtClean="0"/>
              <a:t>Data is :</a:t>
            </a:r>
          </a:p>
          <a:p>
            <a:pPr marL="6350" indent="0" defTabSz="225425">
              <a:spcBef>
                <a:spcPts val="0"/>
              </a:spcBef>
              <a:spcAft>
                <a:spcPts val="0"/>
              </a:spcAft>
              <a:buNone/>
            </a:pP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aaa</a:t>
            </a:r>
            <a:r>
              <a:rPr lang="en-US" dirty="0">
                <a:latin typeface="Courier New" pitchFamily="49" charset="0"/>
                <a:cs typeface="Courier New" pitchFamily="49" charset="0"/>
              </a:rPr>
              <a:t>', '</a:t>
            </a:r>
            <a:r>
              <a:rPr lang="en-US" dirty="0" err="1">
                <a:latin typeface="Courier New" pitchFamily="49" charset="0"/>
                <a:cs typeface="Courier New" pitchFamily="49" charset="0"/>
              </a:rPr>
              <a:t>aaa</a:t>
            </a:r>
            <a:r>
              <a:rPr lang="en-US" dirty="0">
                <a:latin typeface="Courier New" pitchFamily="49" charset="0"/>
                <a:cs typeface="Courier New" pitchFamily="49" charset="0"/>
              </a:rPr>
              <a:t>', 1, 2, '</a:t>
            </a:r>
            <a:r>
              <a:rPr lang="en-US" dirty="0" err="1">
                <a:latin typeface="Courier New" pitchFamily="49" charset="0"/>
                <a:cs typeface="Courier New" pitchFamily="49" charset="0"/>
              </a:rPr>
              <a:t>aaa</a:t>
            </a:r>
            <a:r>
              <a:rPr lang="en-US" dirty="0">
                <a:latin typeface="Courier New" pitchFamily="49" charset="0"/>
                <a:cs typeface="Courier New" pitchFamily="49" charset="0"/>
              </a:rPr>
              <a:t>',</a:t>
            </a:r>
          </a:p>
          <a:p>
            <a:pPr marL="6350" indent="0" defTabSz="225425">
              <a:spcBef>
                <a:spcPts val="0"/>
              </a:spcBef>
              <a:spcAft>
                <a:spcPts val="0"/>
              </a:spcAft>
              <a:buNone/>
            </a:pP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bbb</a:t>
            </a:r>
            <a:r>
              <a:rPr lang="en-US" dirty="0">
                <a:latin typeface="Courier New" pitchFamily="49" charset="0"/>
                <a:cs typeface="Courier New" pitchFamily="49" charset="0"/>
              </a:rPr>
              <a:t>', '</a:t>
            </a:r>
            <a:r>
              <a:rPr lang="en-US" dirty="0" err="1">
                <a:latin typeface="Courier New" pitchFamily="49" charset="0"/>
                <a:cs typeface="Courier New" pitchFamily="49" charset="0"/>
              </a:rPr>
              <a:t>bbb</a:t>
            </a:r>
            <a:r>
              <a:rPr lang="en-US" dirty="0">
                <a:latin typeface="Courier New" pitchFamily="49" charset="0"/>
                <a:cs typeface="Courier New" pitchFamily="49" charset="0"/>
              </a:rPr>
              <a:t>', 3, 4, '</a:t>
            </a:r>
            <a:r>
              <a:rPr lang="en-US" dirty="0" err="1">
                <a:latin typeface="Courier New" pitchFamily="49" charset="0"/>
                <a:cs typeface="Courier New" pitchFamily="49" charset="0"/>
              </a:rPr>
              <a:t>bbb</a:t>
            </a:r>
            <a:r>
              <a:rPr lang="en-US" dirty="0">
                <a:latin typeface="Courier New" pitchFamily="49" charset="0"/>
                <a:cs typeface="Courier New" pitchFamily="49" charset="0"/>
              </a:rPr>
              <a:t>',</a:t>
            </a:r>
          </a:p>
          <a:p>
            <a:pPr marL="6350" indent="0" defTabSz="225425">
              <a:spcBef>
                <a:spcPts val="0"/>
              </a:spcBef>
              <a:spcAft>
                <a:spcPts val="0"/>
              </a:spcAft>
              <a:buNone/>
            </a:pPr>
            <a:r>
              <a:rPr lang="en-US" dirty="0" smtClean="0">
                <a:latin typeface="Courier New" pitchFamily="49" charset="0"/>
                <a:cs typeface="Courier New" pitchFamily="49" charset="0"/>
              </a:rPr>
              <a:t>	'ccc</a:t>
            </a:r>
            <a:r>
              <a:rPr lang="en-US" dirty="0">
                <a:latin typeface="Courier New" pitchFamily="49" charset="0"/>
                <a:cs typeface="Courier New" pitchFamily="49" charset="0"/>
              </a:rPr>
              <a:t>', 'ccc', 1, 5, 'ccc',</a:t>
            </a:r>
          </a:p>
          <a:p>
            <a:pPr marL="6350" indent="0" defTabSz="225425">
              <a:spcBef>
                <a:spcPts val="0"/>
              </a:spcBef>
              <a:spcAft>
                <a:spcPts val="0"/>
              </a:spcAft>
              <a:buNone/>
            </a:pP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ddd</a:t>
            </a:r>
            <a:r>
              <a:rPr lang="en-US" dirty="0">
                <a:latin typeface="Courier New" pitchFamily="49" charset="0"/>
                <a:cs typeface="Courier New" pitchFamily="49" charset="0"/>
              </a:rPr>
              <a:t>', '</a:t>
            </a:r>
            <a:r>
              <a:rPr lang="en-US" dirty="0" err="1">
                <a:latin typeface="Courier New" pitchFamily="49" charset="0"/>
                <a:cs typeface="Courier New" pitchFamily="49" charset="0"/>
              </a:rPr>
              <a:t>ddd</a:t>
            </a:r>
            <a:r>
              <a:rPr lang="en-US" dirty="0">
                <a:latin typeface="Courier New" pitchFamily="49" charset="0"/>
                <a:cs typeface="Courier New" pitchFamily="49" charset="0"/>
              </a:rPr>
              <a:t>', 1, 6, '</a:t>
            </a:r>
            <a:r>
              <a:rPr lang="en-US" dirty="0" err="1">
                <a:latin typeface="Courier New" pitchFamily="49" charset="0"/>
                <a:cs typeface="Courier New" pitchFamily="49" charset="0"/>
              </a:rPr>
              <a:t>ddd</a:t>
            </a:r>
            <a:r>
              <a:rPr lang="en-US" dirty="0">
                <a:latin typeface="Courier New" pitchFamily="49" charset="0"/>
                <a:cs typeface="Courier New" pitchFamily="49" charset="0"/>
              </a:rPr>
              <a:t>',</a:t>
            </a:r>
            <a:endParaRPr lang="en-US" dirty="0" smtClean="0">
              <a:latin typeface="Courier New" pitchFamily="49" charset="0"/>
              <a:cs typeface="Courier New" pitchFamily="49" charset="0"/>
            </a:endParaRP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22016" flipH="1">
            <a:off x="3880285" y="832326"/>
            <a:ext cx="700087" cy="651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757530" y="973654"/>
            <a:ext cx="954107" cy="369332"/>
          </a:xfrm>
          <a:prstGeom prst="rect">
            <a:avLst/>
          </a:prstGeom>
          <a:noFill/>
        </p:spPr>
        <p:txBody>
          <a:bodyPr wrap="none" rtlCol="0">
            <a:spAutoFit/>
          </a:bodyPr>
          <a:lstStyle/>
          <a:p>
            <a:r>
              <a:rPr lang="en-US" sz="1800" b="1" dirty="0" smtClean="0"/>
              <a:t>“facet”</a:t>
            </a:r>
          </a:p>
        </p:txBody>
      </p:sp>
    </p:spTree>
    <p:extLst>
      <p:ext uri="{BB962C8B-B14F-4D97-AF65-F5344CB8AC3E}">
        <p14:creationId xmlns:p14="http://schemas.microsoft.com/office/powerpoint/2010/main" val="2300636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0361" y="543628"/>
            <a:ext cx="3076214" cy="548048"/>
          </a:xfrm>
        </p:spPr>
        <p:txBody>
          <a:bodyPr/>
          <a:lstStyle/>
          <a:p>
            <a:r>
              <a:rPr lang="en-US" dirty="0" smtClean="0"/>
              <a:t>Query: Facets, “query facet”</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37</a:t>
            </a:fld>
            <a:endParaRPr lang="uk-UA" dirty="0"/>
          </a:p>
        </p:txBody>
      </p:sp>
      <p:sp>
        <p:nvSpPr>
          <p:cNvPr id="6" name="Content Placeholder 3"/>
          <p:cNvSpPr>
            <a:spLocks noGrp="1"/>
          </p:cNvSpPr>
          <p:nvPr>
            <p:ph sz="quarter" idx="16"/>
          </p:nvPr>
        </p:nvSpPr>
        <p:spPr>
          <a:xfrm>
            <a:off x="172065" y="818520"/>
            <a:ext cx="4380271" cy="2718265"/>
          </a:xfrm>
        </p:spPr>
        <p:txBody>
          <a:bodyPr/>
          <a:lstStyle/>
          <a:p>
            <a:pPr marL="6350" indent="0" defTabSz="225425">
              <a:spcBef>
                <a:spcPts val="0"/>
              </a:spcBef>
              <a:spcAft>
                <a:spcPts val="0"/>
              </a:spcAft>
              <a:buNone/>
            </a:pPr>
            <a:r>
              <a:rPr lang="en-US" sz="1800" dirty="0"/>
              <a:t>SELECT * FROM t10 </a:t>
            </a:r>
            <a:endParaRPr lang="en-US" sz="1800" dirty="0" smtClean="0"/>
          </a:p>
          <a:p>
            <a:pPr marL="6350" indent="0" defTabSz="225425">
              <a:spcBef>
                <a:spcPts val="0"/>
              </a:spcBef>
              <a:spcAft>
                <a:spcPts val="0"/>
              </a:spcAft>
              <a:buNone/>
            </a:pPr>
            <a:r>
              <a:rPr lang="en-US" sz="1800" dirty="0" smtClean="0"/>
              <a:t>WHERE</a:t>
            </a:r>
            <a:r>
              <a:rPr lang="en-US" sz="1800" dirty="0"/>
              <a:t> </a:t>
            </a:r>
            <a:r>
              <a:rPr lang="en-US" sz="1800" dirty="0" err="1" smtClean="0"/>
              <a:t>solr_query</a:t>
            </a:r>
            <a:r>
              <a:rPr lang="en-US" sz="1800" dirty="0"/>
              <a:t>='{"q</a:t>
            </a:r>
            <a:r>
              <a:rPr lang="en-US" sz="1800" dirty="0" smtClean="0"/>
              <a:t>":"*:*",</a:t>
            </a:r>
          </a:p>
          <a:p>
            <a:pPr marL="6350" indent="0" defTabSz="225425">
              <a:spcBef>
                <a:spcPts val="0"/>
              </a:spcBef>
              <a:spcAft>
                <a:spcPts val="0"/>
              </a:spcAft>
              <a:buNone/>
            </a:pPr>
            <a:r>
              <a:rPr lang="en-US" sz="1800" dirty="0"/>
              <a:t>	</a:t>
            </a:r>
            <a:r>
              <a:rPr lang="en-US" sz="1800" dirty="0" smtClean="0"/>
              <a:t>"</a:t>
            </a:r>
            <a:r>
              <a:rPr lang="en-US" sz="1800" dirty="0"/>
              <a:t>facet":{"query":"col3:1"}}';</a:t>
            </a:r>
          </a:p>
          <a:p>
            <a:pPr marL="6350" indent="0" defTabSz="225425">
              <a:spcBef>
                <a:spcPts val="0"/>
              </a:spcBef>
              <a:spcAft>
                <a:spcPts val="0"/>
              </a:spcAft>
              <a:buNone/>
            </a:pPr>
            <a:endParaRPr lang="en-US" dirty="0"/>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facet_queries</a:t>
            </a:r>
            <a:endParaRPr lang="en-US" dirty="0">
              <a:latin typeface="Courier New" pitchFamily="49" charset="0"/>
              <a:cs typeface="Courier New" pitchFamily="49" charset="0"/>
            </a:endParaRPr>
          </a:p>
          <a:p>
            <a:pPr marL="6350" indent="0" defTabSz="225425">
              <a:spcBef>
                <a:spcPts val="0"/>
              </a:spcBef>
              <a:spcAft>
                <a:spcPts val="0"/>
              </a:spcAft>
              <a:buNone/>
            </a:pP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{"col3:1":3}</a:t>
            </a:r>
          </a:p>
          <a:p>
            <a:pPr marL="6350" indent="0" defTabSz="225425">
              <a:spcBef>
                <a:spcPts val="0"/>
              </a:spcBef>
              <a:spcAft>
                <a:spcPts val="0"/>
              </a:spcAft>
              <a:buNone/>
            </a:pPr>
            <a:endParaRPr lang="en-US" dirty="0"/>
          </a:p>
          <a:p>
            <a:pPr marL="6350" indent="0" defTabSz="225425">
              <a:spcBef>
                <a:spcPts val="0"/>
              </a:spcBef>
              <a:spcAft>
                <a:spcPts val="0"/>
              </a:spcAft>
              <a:buNone/>
            </a:pPr>
            <a:r>
              <a:rPr lang="en-US" sz="1800" dirty="0" err="1" smtClean="0"/>
              <a:t>solr_query</a:t>
            </a:r>
            <a:r>
              <a:rPr lang="en-US" sz="1800" dirty="0"/>
              <a:t>='{"q":"col3:1</a:t>
            </a:r>
            <a:r>
              <a:rPr lang="en-US" sz="1800" dirty="0" smtClean="0"/>
              <a:t>",</a:t>
            </a:r>
          </a:p>
          <a:p>
            <a:pPr marL="6350" indent="0" defTabSz="225425">
              <a:spcBef>
                <a:spcPts val="0"/>
              </a:spcBef>
              <a:spcAft>
                <a:spcPts val="0"/>
              </a:spcAft>
              <a:buNone/>
            </a:pPr>
            <a:r>
              <a:rPr lang="en-US" sz="1800" dirty="0"/>
              <a:t>	</a:t>
            </a:r>
            <a:r>
              <a:rPr lang="en-US" sz="1800" dirty="0" smtClean="0"/>
              <a:t>"</a:t>
            </a:r>
            <a:r>
              <a:rPr lang="en-US" sz="1800" dirty="0"/>
              <a:t>facet":{"field":"col3"}}';</a:t>
            </a:r>
          </a:p>
          <a:p>
            <a:pPr marL="6350" indent="0" defTabSz="225425">
              <a:spcBef>
                <a:spcPts val="0"/>
              </a:spcBef>
              <a:spcAft>
                <a:spcPts val="0"/>
              </a:spcAft>
              <a:buNone/>
            </a:pPr>
            <a:endParaRPr lang="en-US" dirty="0"/>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facet_fields</a:t>
            </a:r>
            <a:endParaRPr lang="en-US" dirty="0">
              <a:latin typeface="Courier New" pitchFamily="49" charset="0"/>
              <a:cs typeface="Courier New" pitchFamily="49" charset="0"/>
            </a:endParaRPr>
          </a:p>
          <a:p>
            <a:pPr marL="6350" indent="0" defTabSz="225425">
              <a:spcBef>
                <a:spcPts val="0"/>
              </a:spcBef>
              <a:spcAft>
                <a:spcPts val="0"/>
              </a:spcAft>
              <a:buNone/>
            </a:pP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{"col3":{"1":3,"3":0}}</a:t>
            </a:r>
          </a:p>
        </p:txBody>
      </p:sp>
      <p:sp>
        <p:nvSpPr>
          <p:cNvPr id="7" name="Content Placeholder 3"/>
          <p:cNvSpPr txBox="1">
            <a:spLocks/>
          </p:cNvSpPr>
          <p:nvPr/>
        </p:nvSpPr>
        <p:spPr>
          <a:xfrm>
            <a:off x="5052498" y="1686199"/>
            <a:ext cx="3634302" cy="1794420"/>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defTabSz="225425">
              <a:spcBef>
                <a:spcPts val="0"/>
              </a:spcBef>
              <a:spcAft>
                <a:spcPts val="0"/>
              </a:spcAft>
              <a:buFont typeface="Arial"/>
              <a:buNone/>
            </a:pPr>
            <a:r>
              <a:rPr lang="en-US" sz="1800" dirty="0" smtClean="0"/>
              <a:t>Data is :</a:t>
            </a:r>
          </a:p>
          <a:p>
            <a:pPr marL="6350" indent="0" defTabSz="225425">
              <a:spcBef>
                <a:spcPts val="0"/>
              </a:spcBef>
              <a:spcAft>
                <a:spcPts val="0"/>
              </a:spcAft>
              <a:buNone/>
            </a:pP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aaa</a:t>
            </a:r>
            <a:r>
              <a:rPr lang="en-US" dirty="0">
                <a:latin typeface="Courier New" pitchFamily="49" charset="0"/>
                <a:cs typeface="Courier New" pitchFamily="49" charset="0"/>
              </a:rPr>
              <a:t>', '</a:t>
            </a:r>
            <a:r>
              <a:rPr lang="en-US" dirty="0" err="1">
                <a:latin typeface="Courier New" pitchFamily="49" charset="0"/>
                <a:cs typeface="Courier New" pitchFamily="49" charset="0"/>
              </a:rPr>
              <a:t>aaa</a:t>
            </a:r>
            <a:r>
              <a:rPr lang="en-US" dirty="0">
                <a:latin typeface="Courier New" pitchFamily="49" charset="0"/>
                <a:cs typeface="Courier New" pitchFamily="49" charset="0"/>
              </a:rPr>
              <a:t>', 1, 2, '</a:t>
            </a:r>
            <a:r>
              <a:rPr lang="en-US" dirty="0" err="1">
                <a:latin typeface="Courier New" pitchFamily="49" charset="0"/>
                <a:cs typeface="Courier New" pitchFamily="49" charset="0"/>
              </a:rPr>
              <a:t>aaa</a:t>
            </a:r>
            <a:r>
              <a:rPr lang="en-US" dirty="0">
                <a:latin typeface="Courier New" pitchFamily="49" charset="0"/>
                <a:cs typeface="Courier New" pitchFamily="49" charset="0"/>
              </a:rPr>
              <a:t>',</a:t>
            </a:r>
          </a:p>
          <a:p>
            <a:pPr marL="6350" indent="0" defTabSz="225425">
              <a:spcBef>
                <a:spcPts val="0"/>
              </a:spcBef>
              <a:spcAft>
                <a:spcPts val="0"/>
              </a:spcAft>
              <a:buNone/>
            </a:pP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bbb</a:t>
            </a:r>
            <a:r>
              <a:rPr lang="en-US" dirty="0">
                <a:latin typeface="Courier New" pitchFamily="49" charset="0"/>
                <a:cs typeface="Courier New" pitchFamily="49" charset="0"/>
              </a:rPr>
              <a:t>', '</a:t>
            </a:r>
            <a:r>
              <a:rPr lang="en-US" dirty="0" err="1">
                <a:latin typeface="Courier New" pitchFamily="49" charset="0"/>
                <a:cs typeface="Courier New" pitchFamily="49" charset="0"/>
              </a:rPr>
              <a:t>bbb</a:t>
            </a:r>
            <a:r>
              <a:rPr lang="en-US" dirty="0">
                <a:latin typeface="Courier New" pitchFamily="49" charset="0"/>
                <a:cs typeface="Courier New" pitchFamily="49" charset="0"/>
              </a:rPr>
              <a:t>', 3, 4, '</a:t>
            </a:r>
            <a:r>
              <a:rPr lang="en-US" dirty="0" err="1">
                <a:latin typeface="Courier New" pitchFamily="49" charset="0"/>
                <a:cs typeface="Courier New" pitchFamily="49" charset="0"/>
              </a:rPr>
              <a:t>bbb</a:t>
            </a:r>
            <a:r>
              <a:rPr lang="en-US" dirty="0">
                <a:latin typeface="Courier New" pitchFamily="49" charset="0"/>
                <a:cs typeface="Courier New" pitchFamily="49" charset="0"/>
              </a:rPr>
              <a:t>',</a:t>
            </a:r>
          </a:p>
          <a:p>
            <a:pPr marL="6350" indent="0" defTabSz="225425">
              <a:spcBef>
                <a:spcPts val="0"/>
              </a:spcBef>
              <a:spcAft>
                <a:spcPts val="0"/>
              </a:spcAft>
              <a:buNone/>
            </a:pPr>
            <a:r>
              <a:rPr lang="en-US" dirty="0" smtClean="0">
                <a:latin typeface="Courier New" pitchFamily="49" charset="0"/>
                <a:cs typeface="Courier New" pitchFamily="49" charset="0"/>
              </a:rPr>
              <a:t>	'ccc</a:t>
            </a:r>
            <a:r>
              <a:rPr lang="en-US" dirty="0">
                <a:latin typeface="Courier New" pitchFamily="49" charset="0"/>
                <a:cs typeface="Courier New" pitchFamily="49" charset="0"/>
              </a:rPr>
              <a:t>', 'ccc', 1, 5, 'ccc',</a:t>
            </a:r>
          </a:p>
          <a:p>
            <a:pPr marL="6350" indent="0" defTabSz="225425">
              <a:spcBef>
                <a:spcPts val="0"/>
              </a:spcBef>
              <a:spcAft>
                <a:spcPts val="0"/>
              </a:spcAft>
              <a:buNone/>
            </a:pP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ddd</a:t>
            </a:r>
            <a:r>
              <a:rPr lang="en-US" dirty="0">
                <a:latin typeface="Courier New" pitchFamily="49" charset="0"/>
                <a:cs typeface="Courier New" pitchFamily="49" charset="0"/>
              </a:rPr>
              <a:t>', '</a:t>
            </a:r>
            <a:r>
              <a:rPr lang="en-US" dirty="0" err="1">
                <a:latin typeface="Courier New" pitchFamily="49" charset="0"/>
                <a:cs typeface="Courier New" pitchFamily="49" charset="0"/>
              </a:rPr>
              <a:t>ddd</a:t>
            </a:r>
            <a:r>
              <a:rPr lang="en-US" dirty="0">
                <a:latin typeface="Courier New" pitchFamily="49" charset="0"/>
                <a:cs typeface="Courier New" pitchFamily="49" charset="0"/>
              </a:rPr>
              <a:t>', 1, 6, '</a:t>
            </a:r>
            <a:r>
              <a:rPr lang="en-US" dirty="0" err="1">
                <a:latin typeface="Courier New" pitchFamily="49" charset="0"/>
                <a:cs typeface="Courier New" pitchFamily="49" charset="0"/>
              </a:rPr>
              <a:t>ddd</a:t>
            </a:r>
            <a:r>
              <a:rPr lang="en-US" dirty="0">
                <a:latin typeface="Courier New" pitchFamily="49" charset="0"/>
                <a:cs typeface="Courier New" pitchFamily="49" charset="0"/>
              </a:rPr>
              <a:t>',</a:t>
            </a:r>
            <a:endParaRPr lang="en-US" dirty="0" smtClean="0">
              <a:latin typeface="Courier New" pitchFamily="49" charset="0"/>
              <a:cs typeface="Courier New" pitchFamily="49" charset="0"/>
            </a:endParaRP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22016" flipH="1">
            <a:off x="3152701" y="492526"/>
            <a:ext cx="700087" cy="651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849627" y="358553"/>
            <a:ext cx="1646605" cy="369332"/>
          </a:xfrm>
          <a:prstGeom prst="rect">
            <a:avLst/>
          </a:prstGeom>
          <a:noFill/>
        </p:spPr>
        <p:txBody>
          <a:bodyPr wrap="none" rtlCol="0">
            <a:spAutoFit/>
          </a:bodyPr>
          <a:lstStyle/>
          <a:p>
            <a:r>
              <a:rPr lang="en-US" sz="1800" b="1" dirty="0" smtClean="0"/>
              <a:t>“query facet”</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2653" y="3850086"/>
            <a:ext cx="580181" cy="724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5537" y="1957623"/>
            <a:ext cx="580181" cy="724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0636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Facets, “multiple query”</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38</a:t>
            </a:fld>
            <a:endParaRPr lang="uk-UA" dirty="0"/>
          </a:p>
        </p:txBody>
      </p:sp>
      <p:sp>
        <p:nvSpPr>
          <p:cNvPr id="6" name="Content Placeholder 3"/>
          <p:cNvSpPr>
            <a:spLocks noGrp="1"/>
          </p:cNvSpPr>
          <p:nvPr>
            <p:ph sz="quarter" idx="16"/>
          </p:nvPr>
        </p:nvSpPr>
        <p:spPr>
          <a:xfrm>
            <a:off x="172065" y="1201978"/>
            <a:ext cx="4999703" cy="2718265"/>
          </a:xfrm>
        </p:spPr>
        <p:txBody>
          <a:bodyPr/>
          <a:lstStyle/>
          <a:p>
            <a:pPr marL="6350" indent="0" defTabSz="225425">
              <a:spcBef>
                <a:spcPts val="0"/>
              </a:spcBef>
              <a:spcAft>
                <a:spcPts val="0"/>
              </a:spcAft>
              <a:buNone/>
            </a:pPr>
            <a:r>
              <a:rPr lang="en-US" sz="1800" dirty="0"/>
              <a:t>SELECT * FROM t10 </a:t>
            </a:r>
            <a:endParaRPr lang="en-US" sz="1800" dirty="0" smtClean="0"/>
          </a:p>
          <a:p>
            <a:pPr marL="6350" indent="0" defTabSz="225425">
              <a:spcBef>
                <a:spcPts val="0"/>
              </a:spcBef>
              <a:spcAft>
                <a:spcPts val="0"/>
              </a:spcAft>
              <a:buNone/>
            </a:pPr>
            <a:r>
              <a:rPr lang="en-US" sz="1800" dirty="0" smtClean="0"/>
              <a:t>WHERE </a:t>
            </a:r>
            <a:r>
              <a:rPr lang="en-US" sz="1800" dirty="0" err="1" smtClean="0"/>
              <a:t>solr_query</a:t>
            </a:r>
            <a:r>
              <a:rPr lang="en-US" sz="1800" dirty="0"/>
              <a:t>='{"q</a:t>
            </a:r>
            <a:r>
              <a:rPr lang="en-US" sz="1800" dirty="0" smtClean="0"/>
              <a:t>":"*:*",</a:t>
            </a:r>
          </a:p>
          <a:p>
            <a:pPr marL="6350" indent="0" defTabSz="225425">
              <a:spcBef>
                <a:spcPts val="0"/>
              </a:spcBef>
              <a:spcAft>
                <a:spcPts val="0"/>
              </a:spcAft>
              <a:buNone/>
            </a:pPr>
            <a:r>
              <a:rPr lang="en-US" sz="1800" dirty="0"/>
              <a:t>	</a:t>
            </a:r>
            <a:r>
              <a:rPr lang="en-US" sz="1800" dirty="0" smtClean="0"/>
              <a:t>"</a:t>
            </a:r>
            <a:r>
              <a:rPr lang="en-US" sz="1800" dirty="0"/>
              <a:t>facet":{"query":["col3:[0 TO </a:t>
            </a:r>
            <a:r>
              <a:rPr lang="en-US" sz="1800" dirty="0" smtClean="0"/>
              <a:t>*]",</a:t>
            </a:r>
          </a:p>
          <a:p>
            <a:pPr marL="6350" indent="0" defTabSz="225425">
              <a:spcBef>
                <a:spcPts val="0"/>
              </a:spcBef>
              <a:spcAft>
                <a:spcPts val="0"/>
              </a:spcAft>
              <a:buNone/>
            </a:pPr>
            <a:r>
              <a:rPr lang="en-US" sz="1800" dirty="0"/>
              <a:t>	</a:t>
            </a:r>
            <a:r>
              <a:rPr lang="en-US" sz="1800" dirty="0" smtClean="0"/>
              <a:t>"</a:t>
            </a:r>
            <a:r>
              <a:rPr lang="en-US" sz="1800" dirty="0"/>
              <a:t>col4:[* TO 5]"]}}';</a:t>
            </a:r>
          </a:p>
          <a:p>
            <a:pPr marL="6350" indent="0" defTabSz="225425">
              <a:spcBef>
                <a:spcPts val="0"/>
              </a:spcBef>
              <a:spcAft>
                <a:spcPts val="0"/>
              </a:spcAft>
              <a:buNone/>
            </a:pPr>
            <a:endParaRPr lang="en-US" dirty="0"/>
          </a:p>
          <a:p>
            <a:pPr marL="6350" indent="0" defTabSz="225425">
              <a:spcBef>
                <a:spcPts val="0"/>
              </a:spcBef>
              <a:spcAft>
                <a:spcPts val="0"/>
              </a:spcAft>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facet_queries</a:t>
            </a:r>
            <a:endParaRPr lang="en-US" dirty="0">
              <a:latin typeface="Courier New" pitchFamily="49" charset="0"/>
              <a:cs typeface="Courier New" pitchFamily="49" charset="0"/>
            </a:endParaRPr>
          </a:p>
          <a:p>
            <a:pPr marL="6350" indent="0" defTabSz="225425">
              <a:spcBef>
                <a:spcPts val="0"/>
              </a:spcBef>
              <a:spcAft>
                <a:spcPts val="0"/>
              </a:spcAft>
              <a:buNone/>
            </a:pPr>
            <a:r>
              <a:rPr lang="en-US" dirty="0">
                <a:latin typeface="Courier New" pitchFamily="49" charset="0"/>
                <a:cs typeface="Courier New" pitchFamily="49" charset="0"/>
              </a:rPr>
              <a:t>---------------------------------------</a:t>
            </a:r>
          </a:p>
          <a:p>
            <a:pPr marL="6350" indent="0" defTabSz="225425">
              <a:spcBef>
                <a:spcPts val="0"/>
              </a:spcBef>
              <a:spcAft>
                <a:spcPts val="0"/>
              </a:spcAft>
              <a:buNone/>
            </a:pPr>
            <a:r>
              <a:rPr lang="en-US" dirty="0">
                <a:latin typeface="Courier New" pitchFamily="49" charset="0"/>
                <a:cs typeface="Courier New" pitchFamily="49" charset="0"/>
              </a:rPr>
              <a:t> {"col3:[0 TO *]":4,"col4:[* TO 5]":3}</a:t>
            </a:r>
          </a:p>
        </p:txBody>
      </p:sp>
      <p:sp>
        <p:nvSpPr>
          <p:cNvPr id="7" name="Content Placeholder 3"/>
          <p:cNvSpPr txBox="1">
            <a:spLocks/>
          </p:cNvSpPr>
          <p:nvPr/>
        </p:nvSpPr>
        <p:spPr>
          <a:xfrm>
            <a:off x="5282273" y="1450224"/>
            <a:ext cx="3634302" cy="1794420"/>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defTabSz="225425">
              <a:spcBef>
                <a:spcPts val="0"/>
              </a:spcBef>
              <a:spcAft>
                <a:spcPts val="0"/>
              </a:spcAft>
              <a:buFont typeface="Arial"/>
              <a:buNone/>
            </a:pPr>
            <a:r>
              <a:rPr lang="en-US" sz="1800" dirty="0" smtClean="0"/>
              <a:t>Data is :</a:t>
            </a:r>
          </a:p>
          <a:p>
            <a:pPr marL="6350" indent="0" defTabSz="225425">
              <a:spcBef>
                <a:spcPts val="0"/>
              </a:spcBef>
              <a:spcAft>
                <a:spcPts val="0"/>
              </a:spcAft>
              <a:buNone/>
            </a:pP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aaa</a:t>
            </a:r>
            <a:r>
              <a:rPr lang="en-US" dirty="0">
                <a:latin typeface="Courier New" pitchFamily="49" charset="0"/>
                <a:cs typeface="Courier New" pitchFamily="49" charset="0"/>
              </a:rPr>
              <a:t>', '</a:t>
            </a:r>
            <a:r>
              <a:rPr lang="en-US" dirty="0" err="1">
                <a:latin typeface="Courier New" pitchFamily="49" charset="0"/>
                <a:cs typeface="Courier New" pitchFamily="49" charset="0"/>
              </a:rPr>
              <a:t>aaa</a:t>
            </a:r>
            <a:r>
              <a:rPr lang="en-US" dirty="0">
                <a:latin typeface="Courier New" pitchFamily="49" charset="0"/>
                <a:cs typeface="Courier New" pitchFamily="49" charset="0"/>
              </a:rPr>
              <a:t>', 1, 2, '</a:t>
            </a:r>
            <a:r>
              <a:rPr lang="en-US" dirty="0" err="1">
                <a:latin typeface="Courier New" pitchFamily="49" charset="0"/>
                <a:cs typeface="Courier New" pitchFamily="49" charset="0"/>
              </a:rPr>
              <a:t>aaa</a:t>
            </a:r>
            <a:r>
              <a:rPr lang="en-US" dirty="0">
                <a:latin typeface="Courier New" pitchFamily="49" charset="0"/>
                <a:cs typeface="Courier New" pitchFamily="49" charset="0"/>
              </a:rPr>
              <a:t>',</a:t>
            </a:r>
          </a:p>
          <a:p>
            <a:pPr marL="6350" indent="0" defTabSz="225425">
              <a:spcBef>
                <a:spcPts val="0"/>
              </a:spcBef>
              <a:spcAft>
                <a:spcPts val="0"/>
              </a:spcAft>
              <a:buNone/>
            </a:pP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bbb</a:t>
            </a:r>
            <a:r>
              <a:rPr lang="en-US" dirty="0">
                <a:latin typeface="Courier New" pitchFamily="49" charset="0"/>
                <a:cs typeface="Courier New" pitchFamily="49" charset="0"/>
              </a:rPr>
              <a:t>', '</a:t>
            </a:r>
            <a:r>
              <a:rPr lang="en-US" dirty="0" err="1">
                <a:latin typeface="Courier New" pitchFamily="49" charset="0"/>
                <a:cs typeface="Courier New" pitchFamily="49" charset="0"/>
              </a:rPr>
              <a:t>bbb</a:t>
            </a:r>
            <a:r>
              <a:rPr lang="en-US" dirty="0">
                <a:latin typeface="Courier New" pitchFamily="49" charset="0"/>
                <a:cs typeface="Courier New" pitchFamily="49" charset="0"/>
              </a:rPr>
              <a:t>', 3, 4, '</a:t>
            </a:r>
            <a:r>
              <a:rPr lang="en-US" dirty="0" err="1">
                <a:latin typeface="Courier New" pitchFamily="49" charset="0"/>
                <a:cs typeface="Courier New" pitchFamily="49" charset="0"/>
              </a:rPr>
              <a:t>bbb</a:t>
            </a:r>
            <a:r>
              <a:rPr lang="en-US" dirty="0">
                <a:latin typeface="Courier New" pitchFamily="49" charset="0"/>
                <a:cs typeface="Courier New" pitchFamily="49" charset="0"/>
              </a:rPr>
              <a:t>',</a:t>
            </a:r>
          </a:p>
          <a:p>
            <a:pPr marL="6350" indent="0" defTabSz="225425">
              <a:spcBef>
                <a:spcPts val="0"/>
              </a:spcBef>
              <a:spcAft>
                <a:spcPts val="0"/>
              </a:spcAft>
              <a:buNone/>
            </a:pPr>
            <a:r>
              <a:rPr lang="en-US" dirty="0" smtClean="0">
                <a:latin typeface="Courier New" pitchFamily="49" charset="0"/>
                <a:cs typeface="Courier New" pitchFamily="49" charset="0"/>
              </a:rPr>
              <a:t>	'ccc</a:t>
            </a:r>
            <a:r>
              <a:rPr lang="en-US" dirty="0">
                <a:latin typeface="Courier New" pitchFamily="49" charset="0"/>
                <a:cs typeface="Courier New" pitchFamily="49" charset="0"/>
              </a:rPr>
              <a:t>', 'ccc', 1, 5, 'ccc',</a:t>
            </a:r>
          </a:p>
          <a:p>
            <a:pPr marL="6350" indent="0" defTabSz="225425">
              <a:spcBef>
                <a:spcPts val="0"/>
              </a:spcBef>
              <a:spcAft>
                <a:spcPts val="0"/>
              </a:spcAft>
              <a:buNone/>
            </a:pP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ddd</a:t>
            </a:r>
            <a:r>
              <a:rPr lang="en-US" dirty="0">
                <a:latin typeface="Courier New" pitchFamily="49" charset="0"/>
                <a:cs typeface="Courier New" pitchFamily="49" charset="0"/>
              </a:rPr>
              <a:t>', '</a:t>
            </a:r>
            <a:r>
              <a:rPr lang="en-US" dirty="0" err="1">
                <a:latin typeface="Courier New" pitchFamily="49" charset="0"/>
                <a:cs typeface="Courier New" pitchFamily="49" charset="0"/>
              </a:rPr>
              <a:t>ddd</a:t>
            </a:r>
            <a:r>
              <a:rPr lang="en-US" dirty="0">
                <a:latin typeface="Courier New" pitchFamily="49" charset="0"/>
                <a:cs typeface="Courier New" pitchFamily="49" charset="0"/>
              </a:rPr>
              <a:t>', 1, 6, '</a:t>
            </a:r>
            <a:r>
              <a:rPr lang="en-US" dirty="0" err="1">
                <a:latin typeface="Courier New" pitchFamily="49" charset="0"/>
                <a:cs typeface="Courier New" pitchFamily="49" charset="0"/>
              </a:rPr>
              <a:t>ddd</a:t>
            </a:r>
            <a:r>
              <a:rPr lang="en-US" dirty="0">
                <a:latin typeface="Courier New" pitchFamily="49" charset="0"/>
                <a:cs typeface="Courier New" pitchFamily="49" charset="0"/>
              </a:rPr>
              <a:t>',</a:t>
            </a:r>
            <a:endParaRPr lang="en-US" dirty="0" smtClean="0">
              <a:latin typeface="Courier New" pitchFamily="49" charset="0"/>
              <a:cs typeface="Courier New" pitchFamily="49" charset="0"/>
            </a:endParaRPr>
          </a:p>
        </p:txBody>
      </p:sp>
    </p:spTree>
    <p:extLst>
      <p:ext uri="{BB962C8B-B14F-4D97-AF65-F5344CB8AC3E}">
        <p14:creationId xmlns:p14="http://schemas.microsoft.com/office/powerpoint/2010/main" val="2300636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9233"/>
            <a:ext cx="4026310" cy="548048"/>
          </a:xfrm>
        </p:spPr>
        <p:txBody>
          <a:bodyPr/>
          <a:lstStyle/>
          <a:p>
            <a:r>
              <a:rPr lang="en-US" dirty="0" smtClean="0"/>
              <a:t>Query: Facet, “distributed pivot facet”, aka, </a:t>
            </a:r>
            <a:r>
              <a:rPr lang="en-US" dirty="0"/>
              <a:t>d</a:t>
            </a:r>
            <a:r>
              <a:rPr lang="en-US" dirty="0" smtClean="0"/>
              <a:t>ecision tree”</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39</a:t>
            </a:fld>
            <a:endParaRPr lang="uk-UA" dirty="0"/>
          </a:p>
        </p:txBody>
      </p:sp>
      <p:sp>
        <p:nvSpPr>
          <p:cNvPr id="6" name="Content Placeholder 3"/>
          <p:cNvSpPr>
            <a:spLocks noGrp="1"/>
          </p:cNvSpPr>
          <p:nvPr>
            <p:ph sz="quarter" idx="16"/>
          </p:nvPr>
        </p:nvSpPr>
        <p:spPr>
          <a:xfrm>
            <a:off x="172065" y="1676778"/>
            <a:ext cx="4217055" cy="2718265"/>
          </a:xfrm>
        </p:spPr>
        <p:txBody>
          <a:bodyPr/>
          <a:lstStyle/>
          <a:p>
            <a:pPr marL="6350" indent="0" defTabSz="225425">
              <a:spcBef>
                <a:spcPts val="0"/>
              </a:spcBef>
              <a:spcAft>
                <a:spcPts val="0"/>
              </a:spcAft>
              <a:buNone/>
            </a:pPr>
            <a:r>
              <a:rPr lang="en-US" sz="1800" dirty="0"/>
              <a:t>SELECT col1 FROM t10 </a:t>
            </a:r>
            <a:endParaRPr lang="en-US" sz="1800" dirty="0" smtClean="0"/>
          </a:p>
          <a:p>
            <a:pPr marL="6350" indent="0" defTabSz="225425">
              <a:spcBef>
                <a:spcPts val="0"/>
              </a:spcBef>
              <a:spcAft>
                <a:spcPts val="0"/>
              </a:spcAft>
              <a:buNone/>
            </a:pPr>
            <a:r>
              <a:rPr lang="en-US" sz="1800" dirty="0" smtClean="0"/>
              <a:t>WHERE </a:t>
            </a:r>
            <a:r>
              <a:rPr lang="en-US" sz="1800" dirty="0" err="1" smtClean="0"/>
              <a:t>solr_query</a:t>
            </a:r>
            <a:r>
              <a:rPr lang="en-US" sz="1800" dirty="0"/>
              <a:t>='{"q":"col1</a:t>
            </a:r>
            <a:r>
              <a:rPr lang="en-US" sz="1800" dirty="0" smtClean="0"/>
              <a:t>:*",</a:t>
            </a:r>
          </a:p>
          <a:p>
            <a:pPr marL="6350" indent="0" defTabSz="225425">
              <a:spcBef>
                <a:spcPts val="0"/>
              </a:spcBef>
              <a:spcAft>
                <a:spcPts val="0"/>
              </a:spcAft>
              <a:buNone/>
            </a:pPr>
            <a:r>
              <a:rPr lang="en-US" sz="1800" dirty="0"/>
              <a:t>	</a:t>
            </a:r>
            <a:r>
              <a:rPr lang="en-US" sz="1800" dirty="0" smtClean="0"/>
              <a:t>"</a:t>
            </a:r>
            <a:r>
              <a:rPr lang="en-US" sz="1800" dirty="0"/>
              <a:t>facet":{"pivot":"col3,col4</a:t>
            </a:r>
            <a:r>
              <a:rPr lang="en-US" sz="1800" dirty="0" smtClean="0"/>
              <a:t>",</a:t>
            </a:r>
          </a:p>
          <a:p>
            <a:pPr marL="6350" indent="0" defTabSz="225425">
              <a:spcBef>
                <a:spcPts val="0"/>
              </a:spcBef>
              <a:spcAft>
                <a:spcPts val="0"/>
              </a:spcAft>
              <a:buNone/>
            </a:pPr>
            <a:r>
              <a:rPr lang="en-US" sz="1800" dirty="0"/>
              <a:t>	</a:t>
            </a:r>
            <a:r>
              <a:rPr lang="en-US" sz="1800" dirty="0" smtClean="0"/>
              <a:t>"</a:t>
            </a:r>
            <a:r>
              <a:rPr lang="en-US" sz="1800" dirty="0"/>
              <a:t>limit":"-1</a:t>
            </a:r>
            <a:r>
              <a:rPr lang="en-US" sz="1800" dirty="0" smtClean="0"/>
              <a:t>"}}';</a:t>
            </a:r>
          </a:p>
          <a:p>
            <a:pPr marL="6350" indent="0" defTabSz="225425">
              <a:spcBef>
                <a:spcPts val="0"/>
              </a:spcBef>
              <a:spcAft>
                <a:spcPts val="0"/>
              </a:spcAft>
              <a:buNone/>
            </a:pPr>
            <a:endParaRPr lang="en-US" sz="1800" dirty="0"/>
          </a:p>
          <a:p>
            <a:pPr marL="6350" indent="0" defTabSz="225425">
              <a:spcBef>
                <a:spcPts val="0"/>
              </a:spcBef>
              <a:spcAft>
                <a:spcPts val="0"/>
              </a:spcAft>
              <a:buNone/>
            </a:pPr>
            <a:r>
              <a:rPr lang="en-US" dirty="0" smtClean="0"/>
              <a:t>See formatted query result on notes page.</a:t>
            </a:r>
          </a:p>
          <a:p>
            <a:pPr marL="6350" indent="0" defTabSz="225425">
              <a:spcBef>
                <a:spcPts val="0"/>
              </a:spcBef>
              <a:spcAft>
                <a:spcPts val="0"/>
              </a:spcAft>
              <a:buNone/>
            </a:pPr>
            <a:endParaRPr lang="en-US" sz="1800" dirty="0"/>
          </a:p>
          <a:p>
            <a:pPr marL="6350" indent="0" defTabSz="225425">
              <a:spcBef>
                <a:spcPts val="0"/>
              </a:spcBef>
              <a:spcAft>
                <a:spcPts val="0"/>
              </a:spcAft>
              <a:buNone/>
            </a:pPr>
            <a:endParaRPr lang="en-US" dirty="0"/>
          </a:p>
        </p:txBody>
      </p:sp>
      <p:sp>
        <p:nvSpPr>
          <p:cNvPr id="4" name="TextBox 3"/>
          <p:cNvSpPr txBox="1"/>
          <p:nvPr/>
        </p:nvSpPr>
        <p:spPr>
          <a:xfrm>
            <a:off x="4717907" y="275021"/>
            <a:ext cx="2654894" cy="4616648"/>
          </a:xfrm>
          <a:prstGeom prst="rect">
            <a:avLst/>
          </a:prstGeom>
          <a:noFill/>
        </p:spPr>
        <p:txBody>
          <a:bodyPr wrap="none" rtlCol="0">
            <a:spAutoFit/>
          </a:bodyPr>
          <a:lstStyle/>
          <a:p>
            <a:r>
              <a:rPr lang="en-US" dirty="0">
                <a:latin typeface="Courier New" pitchFamily="49" charset="0"/>
                <a:cs typeface="Courier New" pitchFamily="49" charset="0"/>
              </a:rPr>
              <a:t>"col3,col4" :</a:t>
            </a:r>
          </a:p>
          <a:p>
            <a:r>
              <a:rPr lang="en-US" dirty="0">
                <a:latin typeface="Courier New" pitchFamily="49" charset="0"/>
                <a:cs typeface="Courier New" pitchFamily="49" charset="0"/>
              </a:rPr>
              <a:t>   "field" : "col3",</a:t>
            </a:r>
          </a:p>
          <a:p>
            <a:r>
              <a:rPr lang="en-US" dirty="0">
                <a:latin typeface="Courier New" pitchFamily="49" charset="0"/>
                <a:cs typeface="Courier New" pitchFamily="49" charset="0"/>
              </a:rPr>
              <a:t>   "value" : 1, </a:t>
            </a:r>
          </a:p>
          <a:p>
            <a:r>
              <a:rPr lang="en-US" dirty="0">
                <a:latin typeface="Courier New" pitchFamily="49" charset="0"/>
                <a:cs typeface="Courier New" pitchFamily="49" charset="0"/>
              </a:rPr>
              <a:t>   "count" : 3, </a:t>
            </a:r>
          </a:p>
          <a:p>
            <a:r>
              <a:rPr lang="en-US" dirty="0">
                <a:latin typeface="Courier New" pitchFamily="49" charset="0"/>
                <a:cs typeface="Courier New" pitchFamily="49" charset="0"/>
              </a:rPr>
              <a:t>   "pivot" :</a:t>
            </a:r>
          </a:p>
          <a:p>
            <a:r>
              <a:rPr lang="en-US" dirty="0">
                <a:latin typeface="Courier New" pitchFamily="49" charset="0"/>
                <a:cs typeface="Courier New" pitchFamily="49" charset="0"/>
              </a:rPr>
              <a:t>      "field" : "col4",</a:t>
            </a:r>
          </a:p>
          <a:p>
            <a:r>
              <a:rPr lang="en-US" dirty="0">
                <a:latin typeface="Courier New" pitchFamily="49" charset="0"/>
                <a:cs typeface="Courier New" pitchFamily="49" charset="0"/>
              </a:rPr>
              <a:t>      "value" : 2, </a:t>
            </a:r>
          </a:p>
          <a:p>
            <a:r>
              <a:rPr lang="en-US" dirty="0">
                <a:latin typeface="Courier New" pitchFamily="49" charset="0"/>
                <a:cs typeface="Courier New" pitchFamily="49" charset="0"/>
              </a:rPr>
              <a:t>      "count" : 1</a:t>
            </a:r>
          </a:p>
          <a:p>
            <a:r>
              <a:rPr lang="en-US" dirty="0">
                <a:latin typeface="Courier New" pitchFamily="49" charset="0"/>
                <a:cs typeface="Courier New" pitchFamily="49" charset="0"/>
              </a:rPr>
              <a:t>      "field" : "col4",</a:t>
            </a:r>
          </a:p>
          <a:p>
            <a:r>
              <a:rPr lang="en-US" dirty="0">
                <a:latin typeface="Courier New" pitchFamily="49" charset="0"/>
                <a:cs typeface="Courier New" pitchFamily="49" charset="0"/>
              </a:rPr>
              <a:t>      "value" : 5, </a:t>
            </a:r>
          </a:p>
          <a:p>
            <a:r>
              <a:rPr lang="en-US" dirty="0">
                <a:latin typeface="Courier New" pitchFamily="49" charset="0"/>
                <a:cs typeface="Courier New" pitchFamily="49" charset="0"/>
              </a:rPr>
              <a:t>      "count" : 1</a:t>
            </a:r>
          </a:p>
          <a:p>
            <a:r>
              <a:rPr lang="en-US" dirty="0">
                <a:latin typeface="Courier New" pitchFamily="49" charset="0"/>
                <a:cs typeface="Courier New" pitchFamily="49" charset="0"/>
              </a:rPr>
              <a:t>      "field" : "col4",</a:t>
            </a:r>
          </a:p>
          <a:p>
            <a:r>
              <a:rPr lang="en-US" dirty="0">
                <a:latin typeface="Courier New" pitchFamily="49" charset="0"/>
                <a:cs typeface="Courier New" pitchFamily="49" charset="0"/>
              </a:rPr>
              <a:t>      "value" : 6, </a:t>
            </a:r>
          </a:p>
          <a:p>
            <a:r>
              <a:rPr lang="en-US" dirty="0">
                <a:latin typeface="Courier New" pitchFamily="49" charset="0"/>
                <a:cs typeface="Courier New" pitchFamily="49" charset="0"/>
              </a:rPr>
              <a:t>      "count" : 1</a:t>
            </a:r>
          </a:p>
          <a:p>
            <a:r>
              <a:rPr lang="en-US" dirty="0">
                <a:latin typeface="Courier New" pitchFamily="49" charset="0"/>
                <a:cs typeface="Courier New" pitchFamily="49" charset="0"/>
              </a:rPr>
              <a:t>   "field" : "col3",</a:t>
            </a:r>
          </a:p>
          <a:p>
            <a:r>
              <a:rPr lang="en-US" dirty="0">
                <a:latin typeface="Courier New" pitchFamily="49" charset="0"/>
                <a:cs typeface="Courier New" pitchFamily="49" charset="0"/>
              </a:rPr>
              <a:t>   "value" : 3, </a:t>
            </a:r>
          </a:p>
          <a:p>
            <a:r>
              <a:rPr lang="en-US" dirty="0">
                <a:latin typeface="Courier New" pitchFamily="49" charset="0"/>
                <a:cs typeface="Courier New" pitchFamily="49" charset="0"/>
              </a:rPr>
              <a:t>   "count" :1,</a:t>
            </a:r>
          </a:p>
          <a:p>
            <a:r>
              <a:rPr lang="en-US" dirty="0">
                <a:latin typeface="Courier New" pitchFamily="49" charset="0"/>
                <a:cs typeface="Courier New" pitchFamily="49" charset="0"/>
              </a:rPr>
              <a:t>   "pivot" :</a:t>
            </a:r>
          </a:p>
          <a:p>
            <a:r>
              <a:rPr lang="en-US" dirty="0">
                <a:latin typeface="Courier New" pitchFamily="49" charset="0"/>
                <a:cs typeface="Courier New" pitchFamily="49" charset="0"/>
              </a:rPr>
              <a:t>      "field" : "col4",</a:t>
            </a:r>
          </a:p>
          <a:p>
            <a:r>
              <a:rPr lang="en-US" dirty="0">
                <a:latin typeface="Courier New" pitchFamily="49" charset="0"/>
                <a:cs typeface="Courier New" pitchFamily="49" charset="0"/>
              </a:rPr>
              <a:t>      "value" :4,</a:t>
            </a:r>
          </a:p>
          <a:p>
            <a:r>
              <a:rPr lang="en-US" dirty="0">
                <a:latin typeface="Courier New" pitchFamily="49" charset="0"/>
                <a:cs typeface="Courier New" pitchFamily="49" charset="0"/>
              </a:rPr>
              <a:t>      "count" : 1</a:t>
            </a:r>
          </a:p>
        </p:txBody>
      </p:sp>
      <p:cxnSp>
        <p:nvCxnSpPr>
          <p:cNvPr id="7" name="Straight Connector 6"/>
          <p:cNvCxnSpPr/>
          <p:nvPr/>
        </p:nvCxnSpPr>
        <p:spPr>
          <a:xfrm>
            <a:off x="4717907" y="3293539"/>
            <a:ext cx="321731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717907" y="535591"/>
            <a:ext cx="321731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717320" y="3293539"/>
            <a:ext cx="321731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045127" y="2015345"/>
            <a:ext cx="2553048" cy="0"/>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045127" y="2688855"/>
            <a:ext cx="2553048" cy="0"/>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45127" y="1381185"/>
            <a:ext cx="2553048" cy="0"/>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2516" y="929233"/>
            <a:ext cx="1522717" cy="302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5963" y="3528196"/>
            <a:ext cx="1083157" cy="1083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0636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86" y="270472"/>
            <a:ext cx="3649287" cy="548048"/>
          </a:xfrm>
        </p:spPr>
        <p:txBody>
          <a:bodyPr/>
          <a:lstStyle/>
          <a:p>
            <a:r>
              <a:rPr lang="en-US" dirty="0" smtClean="0"/>
              <a:t>Describe the Queries-</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4</a:t>
            </a:fld>
            <a:endParaRPr lang="uk-UA" dirty="0"/>
          </a:p>
        </p:txBody>
      </p:sp>
      <p:sp>
        <p:nvSpPr>
          <p:cNvPr id="6" name="TextBox 5"/>
          <p:cNvSpPr txBox="1"/>
          <p:nvPr/>
        </p:nvSpPr>
        <p:spPr>
          <a:xfrm>
            <a:off x="232758" y="486781"/>
            <a:ext cx="5195454" cy="4031873"/>
          </a:xfrm>
          <a:prstGeom prst="rect">
            <a:avLst/>
          </a:prstGeom>
          <a:noFill/>
        </p:spPr>
        <p:txBody>
          <a:bodyPr wrap="square" rtlCol="0">
            <a:spAutoFit/>
          </a:bodyPr>
          <a:lstStyle/>
          <a:p>
            <a:pPr defTabSz="233363"/>
            <a:r>
              <a:rPr lang="en-US" sz="1600" dirty="0"/>
              <a:t>WHERE col3       &gt; '</a:t>
            </a:r>
            <a:r>
              <a:rPr lang="en-US" sz="1600" dirty="0" err="1"/>
              <a:t>ddd</a:t>
            </a:r>
            <a:r>
              <a:rPr lang="en-US" sz="1600" dirty="0"/>
              <a:t>';</a:t>
            </a:r>
          </a:p>
          <a:p>
            <a:pPr defTabSz="233363"/>
            <a:r>
              <a:rPr lang="en-US" sz="1600" dirty="0"/>
              <a:t>WHERE col1 = 10 OR col2 = 20;</a:t>
            </a:r>
          </a:p>
          <a:p>
            <a:pPr defTabSz="233363"/>
            <a:endParaRPr lang="en-US" sz="1600" dirty="0"/>
          </a:p>
          <a:p>
            <a:pPr defTabSz="233363"/>
            <a:r>
              <a:rPr lang="en-US" sz="1600" dirty="0"/>
              <a:t>WHERE </a:t>
            </a:r>
            <a:r>
              <a:rPr lang="en-US" sz="1600" dirty="0" err="1"/>
              <a:t>solr_query</a:t>
            </a:r>
            <a:r>
              <a:rPr lang="en-US" sz="1600" dirty="0"/>
              <a:t> = '{ "q" : "col3:Dave" }' ;</a:t>
            </a:r>
          </a:p>
          <a:p>
            <a:pPr defTabSz="233363"/>
            <a:r>
              <a:rPr lang="en-US" sz="1600" dirty="0"/>
              <a:t>	</a:t>
            </a:r>
            <a:r>
              <a:rPr lang="en-US" sz="1600" dirty="0" err="1" smtClean="0"/>
              <a:t>solr_query</a:t>
            </a:r>
            <a:r>
              <a:rPr lang="en-US" sz="1600" dirty="0" smtClean="0"/>
              <a:t> </a:t>
            </a:r>
            <a:r>
              <a:rPr lang="en-US" sz="1600" dirty="0"/>
              <a:t>= '{ "q" : "col3:(</a:t>
            </a:r>
            <a:r>
              <a:rPr lang="en-US" sz="1600" dirty="0" err="1"/>
              <a:t>Dava</a:t>
            </a:r>
            <a:r>
              <a:rPr lang="en-US" sz="1600" dirty="0"/>
              <a:t> Rooney)" }' ;</a:t>
            </a:r>
          </a:p>
          <a:p>
            <a:pPr defTabSz="233363"/>
            <a:endParaRPr lang="en-US" sz="1600" dirty="0"/>
          </a:p>
          <a:p>
            <a:pPr defTabSz="233363"/>
            <a:r>
              <a:rPr lang="en-US" sz="1600" dirty="0"/>
              <a:t>	</a:t>
            </a:r>
            <a:r>
              <a:rPr lang="en-US" sz="1600" dirty="0" err="1" smtClean="0"/>
              <a:t>solr_query</a:t>
            </a:r>
            <a:r>
              <a:rPr lang="en-US" sz="1600" dirty="0" smtClean="0"/>
              <a:t> </a:t>
            </a:r>
            <a:r>
              <a:rPr lang="en-US" sz="1600" dirty="0"/>
              <a:t>= '{ "q" : "col4:(</a:t>
            </a:r>
            <a:r>
              <a:rPr lang="en-US" sz="1600" dirty="0" err="1"/>
              <a:t>zah</a:t>
            </a:r>
            <a:r>
              <a:rPr lang="en-US" sz="1600" dirty="0"/>
              <a:t> hut)" }' ;</a:t>
            </a:r>
          </a:p>
          <a:p>
            <a:pPr defTabSz="233363"/>
            <a:r>
              <a:rPr lang="en-US" sz="1600" dirty="0"/>
              <a:t>	</a:t>
            </a:r>
            <a:r>
              <a:rPr lang="en-US" sz="1600" dirty="0" err="1" smtClean="0"/>
              <a:t>solr_query</a:t>
            </a:r>
            <a:r>
              <a:rPr lang="en-US" sz="1600" dirty="0" smtClean="0"/>
              <a:t> </a:t>
            </a:r>
            <a:r>
              <a:rPr lang="en-US" sz="1600" dirty="0"/>
              <a:t>= '{ "q" : "col4:Starrbux" }' ;</a:t>
            </a:r>
          </a:p>
          <a:p>
            <a:pPr defTabSz="233363"/>
            <a:endParaRPr lang="en-US" sz="1600" dirty="0"/>
          </a:p>
          <a:p>
            <a:pPr defTabSz="233363"/>
            <a:r>
              <a:rPr lang="en-US" sz="1600" dirty="0"/>
              <a:t>	</a:t>
            </a:r>
            <a:r>
              <a:rPr lang="en-US" sz="1600" dirty="0" err="1" smtClean="0"/>
              <a:t>solr_query</a:t>
            </a:r>
            <a:r>
              <a:rPr lang="en-US" sz="1600" dirty="0" smtClean="0"/>
              <a:t> </a:t>
            </a:r>
            <a:r>
              <a:rPr lang="en-US" sz="1600" dirty="0"/>
              <a:t>= '{"q":"*:*", "sort":"col0  </a:t>
            </a:r>
            <a:r>
              <a:rPr lang="en-US" sz="1600" dirty="0" err="1"/>
              <a:t>asc</a:t>
            </a:r>
            <a:r>
              <a:rPr lang="en-US" sz="1600" dirty="0"/>
              <a:t>"}' </a:t>
            </a:r>
            <a:r>
              <a:rPr lang="en-US" sz="1600" dirty="0">
                <a:solidFill>
                  <a:srgbClr val="00B0F0"/>
                </a:solidFill>
              </a:rPr>
              <a:t>LIMIT 12;</a:t>
            </a:r>
          </a:p>
          <a:p>
            <a:pPr defTabSz="233363"/>
            <a:endParaRPr lang="en-US" sz="1600" dirty="0"/>
          </a:p>
          <a:p>
            <a:pPr defTabSz="233363"/>
            <a:r>
              <a:rPr lang="en-US" sz="1600" dirty="0"/>
              <a:t>FROM t3 ORDER BY col6 ASC, </a:t>
            </a:r>
            <a:endParaRPr lang="en-US" sz="1600" dirty="0" smtClean="0"/>
          </a:p>
          <a:p>
            <a:pPr defTabSz="233363"/>
            <a:r>
              <a:rPr lang="en-US" sz="1600" dirty="0"/>
              <a:t>	</a:t>
            </a:r>
            <a:r>
              <a:rPr lang="en-US" sz="1600" dirty="0" smtClean="0"/>
              <a:t>col7 </a:t>
            </a:r>
            <a:r>
              <a:rPr lang="en-US" sz="1600" dirty="0"/>
              <a:t>DESC, col3 ASC</a:t>
            </a:r>
            <a:r>
              <a:rPr lang="en-US" sz="1600" dirty="0" smtClean="0"/>
              <a:t>;</a:t>
            </a:r>
            <a:endParaRPr lang="en-US" sz="1600" dirty="0"/>
          </a:p>
          <a:p>
            <a:pPr defTabSz="233363"/>
            <a:endParaRPr lang="en-US" sz="1600" dirty="0" smtClean="0"/>
          </a:p>
          <a:p>
            <a:pPr defTabSz="233363"/>
            <a:r>
              <a:rPr lang="en-US" sz="1600" dirty="0" smtClean="0"/>
              <a:t>WHERE </a:t>
            </a:r>
            <a:r>
              <a:rPr lang="en-US" sz="1600" dirty="0"/>
              <a:t>col6 &gt; 12.0 AND col7 &lt; 26</a:t>
            </a:r>
            <a:r>
              <a:rPr lang="en-US" sz="1600" dirty="0" smtClean="0"/>
              <a:t>;</a:t>
            </a:r>
            <a:endParaRPr lang="en-US" sz="1600" dirty="0"/>
          </a:p>
          <a:p>
            <a:pPr defTabSz="233363"/>
            <a:r>
              <a:rPr lang="en-US" sz="1600" dirty="0"/>
              <a:t>WHERE col6 &gt; 12.0 OR col7 &lt; 26</a:t>
            </a:r>
            <a:r>
              <a:rPr lang="en-US" sz="1600" dirty="0" smtClean="0"/>
              <a:t>;</a:t>
            </a:r>
            <a:endParaRPr lang="en-US" sz="160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5217" y="832321"/>
            <a:ext cx="943143" cy="1177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714358" y="2010076"/>
            <a:ext cx="3147015" cy="2031325"/>
          </a:xfrm>
          <a:prstGeom prst="rect">
            <a:avLst/>
          </a:prstGeom>
          <a:noFill/>
        </p:spPr>
        <p:txBody>
          <a:bodyPr wrap="none" rtlCol="0">
            <a:spAutoFit/>
          </a:bodyPr>
          <a:lstStyle/>
          <a:p>
            <a:r>
              <a:rPr lang="en-US" sz="1800" b="1" dirty="0" smtClean="0">
                <a:solidFill>
                  <a:srgbClr val="00B0F0"/>
                </a:solidFill>
              </a:rPr>
              <a:t>Core, Search</a:t>
            </a:r>
          </a:p>
          <a:p>
            <a:r>
              <a:rPr lang="en-US" sz="1800" b="1" dirty="0" smtClean="0">
                <a:solidFill>
                  <a:srgbClr val="00B0F0"/>
                </a:solidFill>
              </a:rPr>
              <a:t>Field Type, Field Attributes</a:t>
            </a:r>
          </a:p>
          <a:p>
            <a:r>
              <a:rPr lang="en-US" sz="1800" b="1" dirty="0" smtClean="0">
                <a:solidFill>
                  <a:srgbClr val="00B0F0"/>
                </a:solidFill>
              </a:rPr>
              <a:t>(Other objects)</a:t>
            </a:r>
          </a:p>
          <a:p>
            <a:endParaRPr lang="en-US" sz="1800" b="1" dirty="0">
              <a:solidFill>
                <a:srgbClr val="00B0F0"/>
              </a:solidFill>
            </a:endParaRPr>
          </a:p>
          <a:p>
            <a:r>
              <a:rPr lang="en-US" sz="1800" b="1" dirty="0" smtClean="0">
                <a:solidFill>
                  <a:srgbClr val="00B0F0"/>
                </a:solidFill>
              </a:rPr>
              <a:t>CQL Predicates</a:t>
            </a:r>
          </a:p>
          <a:p>
            <a:endParaRPr lang="en-US" sz="1800" b="1" dirty="0">
              <a:solidFill>
                <a:srgbClr val="00B0F0"/>
              </a:solidFill>
            </a:endParaRPr>
          </a:p>
          <a:p>
            <a:r>
              <a:rPr lang="en-US" sz="1800" b="1" dirty="0" smtClean="0">
                <a:solidFill>
                  <a:srgbClr val="00B0F0"/>
                </a:solidFill>
              </a:rPr>
              <a:t>Default Search limit</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838" y="2143595"/>
            <a:ext cx="362248" cy="452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3709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310" y="652650"/>
            <a:ext cx="4493342" cy="548048"/>
          </a:xfrm>
        </p:spPr>
        <p:txBody>
          <a:bodyPr/>
          <a:lstStyle/>
          <a:p>
            <a:r>
              <a:rPr lang="en-US" dirty="0" smtClean="0"/>
              <a:t>Query: Facets, range facet, aka “bucketing”</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40</a:t>
            </a:fld>
            <a:endParaRPr lang="uk-UA" dirty="0"/>
          </a:p>
        </p:txBody>
      </p:sp>
      <p:sp>
        <p:nvSpPr>
          <p:cNvPr id="6" name="Content Placeholder 3"/>
          <p:cNvSpPr>
            <a:spLocks noGrp="1"/>
          </p:cNvSpPr>
          <p:nvPr>
            <p:ph sz="quarter" idx="16"/>
          </p:nvPr>
        </p:nvSpPr>
        <p:spPr>
          <a:xfrm>
            <a:off x="667611" y="1487112"/>
            <a:ext cx="3721509" cy="2718265"/>
          </a:xfrm>
        </p:spPr>
        <p:txBody>
          <a:bodyPr/>
          <a:lstStyle/>
          <a:p>
            <a:pPr marL="6350" indent="0" defTabSz="225425">
              <a:spcBef>
                <a:spcPts val="0"/>
              </a:spcBef>
              <a:spcAft>
                <a:spcPts val="0"/>
              </a:spcAft>
              <a:buNone/>
            </a:pPr>
            <a:r>
              <a:rPr lang="en-US" sz="1800" dirty="0"/>
              <a:t>SELECT * FROM t10 </a:t>
            </a:r>
            <a:endParaRPr lang="en-US" sz="1800" dirty="0" smtClean="0"/>
          </a:p>
          <a:p>
            <a:pPr marL="6350" indent="0" defTabSz="225425">
              <a:spcBef>
                <a:spcPts val="0"/>
              </a:spcBef>
              <a:spcAft>
                <a:spcPts val="0"/>
              </a:spcAft>
              <a:buNone/>
            </a:pPr>
            <a:r>
              <a:rPr lang="en-US" sz="1800" dirty="0" smtClean="0"/>
              <a:t>WHERE </a:t>
            </a:r>
            <a:r>
              <a:rPr lang="en-US" sz="1800" dirty="0" err="1" smtClean="0"/>
              <a:t>solr_query</a:t>
            </a:r>
            <a:r>
              <a:rPr lang="en-US" sz="1800" dirty="0" smtClean="0"/>
              <a:t>=</a:t>
            </a:r>
          </a:p>
          <a:p>
            <a:pPr marL="6350" indent="0" defTabSz="225425">
              <a:spcBef>
                <a:spcPts val="0"/>
              </a:spcBef>
              <a:spcAft>
                <a:spcPts val="0"/>
              </a:spcAft>
              <a:buNone/>
            </a:pPr>
            <a:r>
              <a:rPr lang="en-US" sz="1800" dirty="0" smtClean="0"/>
              <a:t>'{"</a:t>
            </a:r>
            <a:r>
              <a:rPr lang="en-US" sz="1800" dirty="0"/>
              <a:t>q":"col1</a:t>
            </a:r>
            <a:r>
              <a:rPr lang="en-US" sz="1800" dirty="0" smtClean="0"/>
              <a:t>:*",</a:t>
            </a:r>
          </a:p>
          <a:p>
            <a:pPr marL="6350" indent="0" defTabSz="225425">
              <a:spcBef>
                <a:spcPts val="0"/>
              </a:spcBef>
              <a:spcAft>
                <a:spcPts val="0"/>
              </a:spcAft>
              <a:buNone/>
            </a:pPr>
            <a:r>
              <a:rPr lang="en-US" sz="1800" dirty="0"/>
              <a:t>	</a:t>
            </a:r>
            <a:r>
              <a:rPr lang="en-US" sz="1800" dirty="0" smtClean="0"/>
              <a:t>"</a:t>
            </a:r>
            <a:r>
              <a:rPr lang="en-US" sz="1800" dirty="0"/>
              <a:t>facet":{"range":"col3", </a:t>
            </a:r>
            <a:r>
              <a:rPr lang="en-US" sz="1800" dirty="0" smtClean="0"/>
              <a:t>	"</a:t>
            </a:r>
            <a:r>
              <a:rPr lang="en-US" sz="1800" dirty="0"/>
              <a:t>f.col3.range.start":-10, </a:t>
            </a:r>
            <a:r>
              <a:rPr lang="en-US" sz="1800" dirty="0" smtClean="0"/>
              <a:t>	"</a:t>
            </a:r>
            <a:r>
              <a:rPr lang="en-US" sz="1800" dirty="0"/>
              <a:t>f.col3.range.end":10, </a:t>
            </a:r>
            <a:endParaRPr lang="en-US" sz="1800" dirty="0" smtClean="0"/>
          </a:p>
          <a:p>
            <a:pPr marL="6350" indent="0" defTabSz="225425">
              <a:spcBef>
                <a:spcPts val="0"/>
              </a:spcBef>
              <a:spcAft>
                <a:spcPts val="0"/>
              </a:spcAft>
              <a:buNone/>
            </a:pPr>
            <a:r>
              <a:rPr lang="en-US" sz="1800" dirty="0"/>
              <a:t>	</a:t>
            </a:r>
            <a:r>
              <a:rPr lang="en-US" sz="1800" dirty="0" smtClean="0"/>
              <a:t>"</a:t>
            </a:r>
            <a:r>
              <a:rPr lang="en-US" sz="1800" dirty="0"/>
              <a:t>range.gap":2</a:t>
            </a:r>
            <a:r>
              <a:rPr lang="en-US" sz="1800" dirty="0" smtClean="0"/>
              <a:t>} }';</a:t>
            </a:r>
            <a:endParaRPr lang="en-US" sz="1800" dirty="0"/>
          </a:p>
        </p:txBody>
      </p:sp>
      <p:sp>
        <p:nvSpPr>
          <p:cNvPr id="7" name="Content Placeholder 3"/>
          <p:cNvSpPr txBox="1">
            <a:spLocks/>
          </p:cNvSpPr>
          <p:nvPr/>
        </p:nvSpPr>
        <p:spPr>
          <a:xfrm>
            <a:off x="6125497" y="662481"/>
            <a:ext cx="2487561" cy="3369636"/>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defTabSz="225425">
              <a:spcBef>
                <a:spcPts val="0"/>
              </a:spcBef>
              <a:spcAft>
                <a:spcPts val="0"/>
              </a:spcAft>
              <a:buNone/>
            </a:pPr>
            <a:r>
              <a:rPr lang="en-US" dirty="0">
                <a:latin typeface="Courier New" pitchFamily="49" charset="0"/>
                <a:cs typeface="Courier New" pitchFamily="49" charset="0"/>
              </a:rPr>
              <a:t>"col3" :   </a:t>
            </a:r>
          </a:p>
          <a:p>
            <a:pPr marL="6350" indent="0" defTabSz="225425">
              <a:spcBef>
                <a:spcPts val="0"/>
              </a:spcBef>
              <a:spcAft>
                <a:spcPts val="0"/>
              </a:spcAft>
              <a:buNone/>
            </a:pPr>
            <a:r>
              <a:rPr lang="en-US" dirty="0">
                <a:latin typeface="Courier New" pitchFamily="49" charset="0"/>
                <a:cs typeface="Courier New" pitchFamily="49" charset="0"/>
              </a:rPr>
              <a:t>   "counts" :    </a:t>
            </a:r>
          </a:p>
          <a:p>
            <a:pPr marL="6350" indent="0" defTabSz="225425">
              <a:spcBef>
                <a:spcPts val="0"/>
              </a:spcBef>
              <a:spcAft>
                <a:spcPts val="0"/>
              </a:spcAft>
              <a:buNone/>
            </a:pPr>
            <a:r>
              <a:rPr lang="en-US" dirty="0">
                <a:latin typeface="Courier New" pitchFamily="49" charset="0"/>
                <a:cs typeface="Courier New" pitchFamily="49" charset="0"/>
              </a:rPr>
              <a:t>      "-10" : 0,</a:t>
            </a:r>
          </a:p>
          <a:p>
            <a:pPr marL="6350" indent="0" defTabSz="225425">
              <a:spcBef>
                <a:spcPts val="0"/>
              </a:spcBef>
              <a:spcAft>
                <a:spcPts val="0"/>
              </a:spcAft>
              <a:buNone/>
            </a:pPr>
            <a:r>
              <a:rPr lang="en-US" dirty="0">
                <a:latin typeface="Courier New" pitchFamily="49" charset="0"/>
                <a:cs typeface="Courier New" pitchFamily="49" charset="0"/>
              </a:rPr>
              <a:t>      "-8"  : 0,</a:t>
            </a:r>
          </a:p>
          <a:p>
            <a:pPr marL="6350" indent="0" defTabSz="225425">
              <a:spcBef>
                <a:spcPts val="0"/>
              </a:spcBef>
              <a:spcAft>
                <a:spcPts val="0"/>
              </a:spcAft>
              <a:buNone/>
            </a:pPr>
            <a:r>
              <a:rPr lang="en-US" dirty="0">
                <a:latin typeface="Courier New" pitchFamily="49" charset="0"/>
                <a:cs typeface="Courier New" pitchFamily="49" charset="0"/>
              </a:rPr>
              <a:t>      "-6"  : 0,</a:t>
            </a:r>
          </a:p>
          <a:p>
            <a:pPr marL="6350" indent="0" defTabSz="225425">
              <a:spcBef>
                <a:spcPts val="0"/>
              </a:spcBef>
              <a:spcAft>
                <a:spcPts val="0"/>
              </a:spcAft>
              <a:buNone/>
            </a:pPr>
            <a:r>
              <a:rPr lang="en-US" dirty="0">
                <a:latin typeface="Courier New" pitchFamily="49" charset="0"/>
                <a:cs typeface="Courier New" pitchFamily="49" charset="0"/>
              </a:rPr>
              <a:t>      "-4"  : 0,</a:t>
            </a:r>
          </a:p>
          <a:p>
            <a:pPr marL="6350" indent="0" defTabSz="225425">
              <a:spcBef>
                <a:spcPts val="0"/>
              </a:spcBef>
              <a:spcAft>
                <a:spcPts val="0"/>
              </a:spcAft>
              <a:buNone/>
            </a:pPr>
            <a:r>
              <a:rPr lang="en-US" dirty="0">
                <a:latin typeface="Courier New" pitchFamily="49" charset="0"/>
                <a:cs typeface="Courier New" pitchFamily="49" charset="0"/>
              </a:rPr>
              <a:t>      "-2"  : 0,</a:t>
            </a:r>
          </a:p>
          <a:p>
            <a:pPr marL="6350" indent="0" defTabSz="225425">
              <a:spcBef>
                <a:spcPts val="0"/>
              </a:spcBef>
              <a:spcAft>
                <a:spcPts val="0"/>
              </a:spcAft>
              <a:buNone/>
            </a:pPr>
            <a:r>
              <a:rPr lang="en-US" dirty="0">
                <a:latin typeface="Courier New" pitchFamily="49" charset="0"/>
                <a:cs typeface="Courier New" pitchFamily="49" charset="0"/>
              </a:rPr>
              <a:t>      "0"   : 3,</a:t>
            </a:r>
          </a:p>
          <a:p>
            <a:pPr marL="6350" indent="0" defTabSz="225425">
              <a:spcBef>
                <a:spcPts val="0"/>
              </a:spcBef>
              <a:spcAft>
                <a:spcPts val="0"/>
              </a:spcAft>
              <a:buNone/>
            </a:pPr>
            <a:r>
              <a:rPr lang="en-US" dirty="0">
                <a:latin typeface="Courier New" pitchFamily="49" charset="0"/>
                <a:cs typeface="Courier New" pitchFamily="49" charset="0"/>
              </a:rPr>
              <a:t>      "2"   : 1,</a:t>
            </a:r>
          </a:p>
          <a:p>
            <a:pPr marL="6350" indent="0" defTabSz="225425">
              <a:spcBef>
                <a:spcPts val="0"/>
              </a:spcBef>
              <a:spcAft>
                <a:spcPts val="0"/>
              </a:spcAft>
              <a:buNone/>
            </a:pPr>
            <a:r>
              <a:rPr lang="en-US" dirty="0">
                <a:latin typeface="Courier New" pitchFamily="49" charset="0"/>
                <a:cs typeface="Courier New" pitchFamily="49" charset="0"/>
              </a:rPr>
              <a:t>      "4"   : 0,</a:t>
            </a:r>
          </a:p>
          <a:p>
            <a:pPr marL="6350" indent="0" defTabSz="225425">
              <a:spcBef>
                <a:spcPts val="0"/>
              </a:spcBef>
              <a:spcAft>
                <a:spcPts val="0"/>
              </a:spcAft>
              <a:buNone/>
            </a:pPr>
            <a:r>
              <a:rPr lang="en-US" dirty="0">
                <a:latin typeface="Courier New" pitchFamily="49" charset="0"/>
                <a:cs typeface="Courier New" pitchFamily="49" charset="0"/>
              </a:rPr>
              <a:t>      "6"   : 0,</a:t>
            </a:r>
          </a:p>
          <a:p>
            <a:pPr marL="6350" indent="0" defTabSz="225425">
              <a:spcBef>
                <a:spcPts val="0"/>
              </a:spcBef>
              <a:spcAft>
                <a:spcPts val="0"/>
              </a:spcAft>
              <a:buNone/>
            </a:pPr>
            <a:r>
              <a:rPr lang="en-US" dirty="0">
                <a:latin typeface="Courier New" pitchFamily="49" charset="0"/>
                <a:cs typeface="Courier New" pitchFamily="49" charset="0"/>
              </a:rPr>
              <a:t>      "8"   : 0</a:t>
            </a:r>
          </a:p>
          <a:p>
            <a:pPr marL="6350" indent="0" defTabSz="225425">
              <a:spcBef>
                <a:spcPts val="0"/>
              </a:spcBef>
              <a:spcAft>
                <a:spcPts val="0"/>
              </a:spcAft>
              <a:buNone/>
            </a:pPr>
            <a:r>
              <a:rPr lang="en-US" dirty="0">
                <a:latin typeface="Courier New" pitchFamily="49" charset="0"/>
                <a:cs typeface="Courier New" pitchFamily="49" charset="0"/>
              </a:rPr>
              <a:t>   "gap"    : 2,</a:t>
            </a:r>
          </a:p>
          <a:p>
            <a:pPr marL="6350" indent="0" defTabSz="225425">
              <a:spcBef>
                <a:spcPts val="0"/>
              </a:spcBef>
              <a:spcAft>
                <a:spcPts val="0"/>
              </a:spcAft>
              <a:buNone/>
            </a:pPr>
            <a:r>
              <a:rPr lang="en-US" dirty="0">
                <a:latin typeface="Courier New" pitchFamily="49" charset="0"/>
                <a:cs typeface="Courier New" pitchFamily="49" charset="0"/>
              </a:rPr>
              <a:t>   "start"  : -10,</a:t>
            </a:r>
          </a:p>
          <a:p>
            <a:pPr marL="6350" indent="0" defTabSz="225425">
              <a:spcBef>
                <a:spcPts val="0"/>
              </a:spcBef>
              <a:spcAft>
                <a:spcPts val="0"/>
              </a:spcAft>
              <a:buNone/>
            </a:pPr>
            <a:r>
              <a:rPr lang="en-US" dirty="0">
                <a:latin typeface="Courier New" pitchFamily="49" charset="0"/>
                <a:cs typeface="Courier New" pitchFamily="49" charset="0"/>
              </a:rPr>
              <a:t>   "end"    : 10</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5963" y="3528196"/>
            <a:ext cx="1083157" cy="1083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0636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sz="2000" dirty="0" smtClean="0"/>
              <a:t>(switches),  query parsers, “q” / “</a:t>
            </a:r>
            <a:r>
              <a:rPr lang="en-US" sz="2000" dirty="0" err="1" smtClean="0"/>
              <a:t>fq</a:t>
            </a:r>
            <a:r>
              <a:rPr lang="en-US" sz="2000" dirty="0" smtClean="0"/>
              <a:t>”</a:t>
            </a:r>
            <a:endParaRPr lang="en-US" sz="2000" dirty="0"/>
          </a:p>
        </p:txBody>
      </p:sp>
      <p:sp>
        <p:nvSpPr>
          <p:cNvPr id="6" name="Title 5"/>
          <p:cNvSpPr>
            <a:spLocks noGrp="1"/>
          </p:cNvSpPr>
          <p:nvPr>
            <p:ph type="title"/>
          </p:nvPr>
        </p:nvSpPr>
        <p:spPr/>
        <p:txBody>
          <a:bodyPr/>
          <a:lstStyle/>
          <a:p>
            <a:r>
              <a:rPr lang="en-US" dirty="0" smtClean="0"/>
              <a:t>DSE Search, Query: </a:t>
            </a:r>
            <a:endParaRPr lang="en-US" dirty="0"/>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41</a:t>
            </a:fld>
            <a:endParaRPr lang="uk-UA"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8603" y="1100906"/>
            <a:ext cx="3493844" cy="207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95576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3110" y="406194"/>
            <a:ext cx="3903406" cy="548048"/>
          </a:xfrm>
        </p:spPr>
        <p:txBody>
          <a:bodyPr/>
          <a:lstStyle/>
          <a:p>
            <a:r>
              <a:rPr lang="en-US" dirty="0" smtClean="0"/>
              <a:t>Query: (switches)</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4" name="Content Placeholder 3"/>
          <p:cNvSpPr>
            <a:spLocks noGrp="1"/>
          </p:cNvSpPr>
          <p:nvPr>
            <p:ph sz="quarter" idx="16"/>
          </p:nvPr>
        </p:nvSpPr>
        <p:spPr>
          <a:xfrm>
            <a:off x="457200" y="256952"/>
            <a:ext cx="4380271" cy="3477087"/>
          </a:xfrm>
        </p:spPr>
        <p:txBody>
          <a:bodyPr/>
          <a:lstStyle/>
          <a:p>
            <a:pPr marL="6350" indent="0">
              <a:buNone/>
            </a:pPr>
            <a:r>
              <a:rPr lang="en-US" sz="1800" dirty="0"/>
              <a:t>SELECT * FROM t10 </a:t>
            </a:r>
            <a:endParaRPr lang="en-US" sz="1800" dirty="0" smtClean="0"/>
          </a:p>
          <a:p>
            <a:pPr marL="6350" indent="0">
              <a:buNone/>
            </a:pPr>
            <a:r>
              <a:rPr lang="en-US" sz="1800" dirty="0" smtClean="0"/>
              <a:t>WHERE </a:t>
            </a:r>
            <a:r>
              <a:rPr lang="en-US" sz="1800" dirty="0" err="1" smtClean="0"/>
              <a:t>solr_query</a:t>
            </a:r>
            <a:r>
              <a:rPr lang="en-US" sz="1800" dirty="0" smtClean="0"/>
              <a:t> </a:t>
            </a:r>
            <a:r>
              <a:rPr lang="en-US" sz="1800" dirty="0"/>
              <a:t>= '{"q" : "*:*", </a:t>
            </a:r>
            <a:endParaRPr lang="en-US" sz="1800" dirty="0" smtClean="0"/>
          </a:p>
          <a:p>
            <a:pPr marL="6350" indent="0">
              <a:buNone/>
            </a:pPr>
            <a:r>
              <a:rPr lang="en-US" sz="1800" dirty="0" smtClean="0">
                <a:solidFill>
                  <a:srgbClr val="00B0F0"/>
                </a:solidFill>
              </a:rPr>
              <a:t>"</a:t>
            </a:r>
            <a:r>
              <a:rPr lang="en-US" sz="1800" dirty="0" err="1">
                <a:solidFill>
                  <a:srgbClr val="00B0F0"/>
                </a:solidFill>
              </a:rPr>
              <a:t>distrib.singlePass</a:t>
            </a:r>
            <a:r>
              <a:rPr lang="en-US" sz="1800" dirty="0">
                <a:solidFill>
                  <a:srgbClr val="00B0F0"/>
                </a:solidFill>
              </a:rPr>
              <a:t>" : true</a:t>
            </a:r>
            <a:r>
              <a:rPr lang="en-US" sz="1800" dirty="0"/>
              <a:t>}';</a:t>
            </a:r>
          </a:p>
          <a:p>
            <a:pPr marL="6350" indent="0">
              <a:buNone/>
            </a:pPr>
            <a:endParaRPr lang="en-US" sz="1800" dirty="0"/>
          </a:p>
          <a:p>
            <a:pPr marL="6350" indent="0">
              <a:buNone/>
            </a:pPr>
            <a:r>
              <a:rPr lang="en-US" sz="1800" dirty="0"/>
              <a:t>//  Value is in </a:t>
            </a:r>
            <a:r>
              <a:rPr lang="en-US" sz="1800" dirty="0" err="1"/>
              <a:t>ms</a:t>
            </a:r>
            <a:r>
              <a:rPr lang="en-US" sz="1800" dirty="0"/>
              <a:t>, this example </a:t>
            </a:r>
            <a:r>
              <a:rPr lang="en-US" sz="1800" dirty="0">
                <a:solidFill>
                  <a:srgbClr val="00B0F0"/>
                </a:solidFill>
              </a:rPr>
              <a:t>30 </a:t>
            </a:r>
            <a:r>
              <a:rPr lang="en-US" sz="1800" dirty="0" err="1">
                <a:solidFill>
                  <a:srgbClr val="00B0F0"/>
                </a:solidFill>
              </a:rPr>
              <a:t>secs</a:t>
            </a:r>
            <a:endParaRPr lang="en-US" sz="1800" dirty="0">
              <a:solidFill>
                <a:srgbClr val="00B0F0"/>
              </a:solidFill>
            </a:endParaRPr>
          </a:p>
          <a:p>
            <a:pPr marL="6350" indent="0">
              <a:buNone/>
            </a:pPr>
            <a:r>
              <a:rPr lang="en-US" sz="1800" dirty="0"/>
              <a:t>SELECT * FROM t10 </a:t>
            </a:r>
            <a:endParaRPr lang="en-US" sz="1800" dirty="0" smtClean="0"/>
          </a:p>
          <a:p>
            <a:pPr marL="6350" indent="0">
              <a:buNone/>
            </a:pPr>
            <a:r>
              <a:rPr lang="en-US" sz="1800" dirty="0" smtClean="0"/>
              <a:t>WHERE </a:t>
            </a:r>
            <a:r>
              <a:rPr lang="en-US" sz="1800" dirty="0" err="1" smtClean="0"/>
              <a:t>solr_query</a:t>
            </a:r>
            <a:r>
              <a:rPr lang="en-US" sz="1800" dirty="0" smtClean="0"/>
              <a:t> </a:t>
            </a:r>
            <a:r>
              <a:rPr lang="en-US" sz="1800" dirty="0"/>
              <a:t>= '{"q" : "*:*", </a:t>
            </a:r>
            <a:endParaRPr lang="en-US" sz="1800" dirty="0" smtClean="0"/>
          </a:p>
          <a:p>
            <a:pPr marL="6350" indent="0">
              <a:buNone/>
            </a:pPr>
            <a:r>
              <a:rPr lang="en-US" sz="1800" dirty="0" smtClean="0">
                <a:solidFill>
                  <a:srgbClr val="00B0F0"/>
                </a:solidFill>
              </a:rPr>
              <a:t>"</a:t>
            </a:r>
            <a:r>
              <a:rPr lang="en-US" sz="1800" dirty="0">
                <a:solidFill>
                  <a:srgbClr val="00B0F0"/>
                </a:solidFill>
              </a:rPr>
              <a:t>timeAllowed":30000</a:t>
            </a:r>
            <a:r>
              <a:rPr lang="en-US" sz="1800" dirty="0" smtClean="0"/>
              <a:t>}';</a:t>
            </a:r>
          </a:p>
          <a:p>
            <a:pPr marL="6350" indent="0">
              <a:buNone/>
            </a:pPr>
            <a:endParaRPr lang="en-US" sz="1800" dirty="0"/>
          </a:p>
          <a:p>
            <a:r>
              <a:rPr lang="en-US" sz="1800" i="1" dirty="0" smtClean="0">
                <a:solidFill>
                  <a:srgbClr val="00B0F0"/>
                </a:solidFill>
              </a:rPr>
              <a:t>Directing a Search query to a specific node; see </a:t>
            </a:r>
            <a:r>
              <a:rPr lang="en-US" sz="1800" i="1" dirty="0" err="1" smtClean="0">
                <a:solidFill>
                  <a:srgbClr val="00B0F0"/>
                </a:solidFill>
              </a:rPr>
              <a:t>Url</a:t>
            </a:r>
            <a:endParaRPr lang="en-US" sz="1800" i="1" dirty="0" smtClean="0">
              <a:solidFill>
                <a:srgbClr val="00B0F0"/>
              </a:solidFill>
            </a:endParaRPr>
          </a:p>
          <a:p>
            <a:r>
              <a:rPr lang="en-US" sz="1800" dirty="0" smtClean="0"/>
              <a:t>Other</a:t>
            </a:r>
            <a:endParaRPr lang="en-US" sz="1800" dirty="0"/>
          </a:p>
          <a:p>
            <a:pPr marL="6350" indent="0">
              <a:buNone/>
            </a:pPr>
            <a:endParaRPr lang="en-US" sz="1800"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42</a:t>
            </a:fld>
            <a:endParaRPr lang="uk-UA" dirty="0"/>
          </a:p>
        </p:txBody>
      </p:sp>
      <p:sp>
        <p:nvSpPr>
          <p:cNvPr id="6" name="TextBox 5"/>
          <p:cNvSpPr txBox="1"/>
          <p:nvPr/>
        </p:nvSpPr>
        <p:spPr>
          <a:xfrm>
            <a:off x="5417755" y="1349165"/>
            <a:ext cx="3498820" cy="2616101"/>
          </a:xfrm>
          <a:prstGeom prst="rect">
            <a:avLst/>
          </a:prstGeom>
          <a:noFill/>
        </p:spPr>
        <p:txBody>
          <a:bodyPr wrap="square" rtlCol="0">
            <a:spAutoFit/>
          </a:bodyPr>
          <a:lstStyle/>
          <a:p>
            <a:r>
              <a:rPr lang="en-US" sz="2000" dirty="0" smtClean="0"/>
              <a:t>Single pass (true):</a:t>
            </a:r>
          </a:p>
          <a:p>
            <a:pPr marL="285750" indent="-285750">
              <a:buFont typeface="Arial" pitchFamily="34" charset="0"/>
              <a:buChar char="•"/>
            </a:pPr>
            <a:r>
              <a:rPr lang="en-US" sz="1800" dirty="0" smtClean="0"/>
              <a:t>More disk, network total</a:t>
            </a:r>
          </a:p>
          <a:p>
            <a:pPr marL="285750" indent="-285750">
              <a:buFont typeface="Arial" pitchFamily="34" charset="0"/>
              <a:buChar char="•"/>
            </a:pPr>
            <a:r>
              <a:rPr lang="en-US" sz="1800" dirty="0" smtClean="0"/>
              <a:t>Saves 1 network round trip</a:t>
            </a:r>
          </a:p>
          <a:p>
            <a:pPr marL="285750" indent="-285750">
              <a:buFont typeface="Arial" pitchFamily="34" charset="0"/>
              <a:buChar char="•"/>
            </a:pPr>
            <a:endParaRPr lang="en-US" sz="1800" dirty="0"/>
          </a:p>
          <a:p>
            <a:pPr marL="285750" indent="-285750">
              <a:buFont typeface="Arial" pitchFamily="34" charset="0"/>
              <a:buChar char="•"/>
            </a:pPr>
            <a:r>
              <a:rPr lang="en-US" sz="1800" dirty="0" smtClean="0"/>
              <a:t>Generally, less efficient, more expensive</a:t>
            </a:r>
          </a:p>
          <a:p>
            <a:pPr marL="285750" indent="-285750">
              <a:buFont typeface="Arial" pitchFamily="34" charset="0"/>
              <a:buChar char="•"/>
            </a:pPr>
            <a:endParaRPr lang="en-US" sz="1800" dirty="0"/>
          </a:p>
          <a:p>
            <a:pPr marL="285750" indent="-285750">
              <a:buFont typeface="Arial" pitchFamily="34" charset="0"/>
              <a:buChar char="•"/>
            </a:pPr>
            <a:r>
              <a:rPr lang="en-US" sz="1800" dirty="0" smtClean="0"/>
              <a:t>Why ?  Huge network latency</a:t>
            </a:r>
          </a:p>
          <a:p>
            <a:pPr marL="285750" indent="-285750">
              <a:buFont typeface="Arial" pitchFamily="34" charset="0"/>
              <a:buChar char="•"/>
            </a:pPr>
            <a:endParaRPr lang="en-US" sz="1800" dirty="0" smtClean="0"/>
          </a:p>
        </p:txBody>
      </p:sp>
      <p:cxnSp>
        <p:nvCxnSpPr>
          <p:cNvPr id="7" name="Straight Connector 6"/>
          <p:cNvCxnSpPr/>
          <p:nvPr/>
        </p:nvCxnSpPr>
        <p:spPr>
          <a:xfrm>
            <a:off x="4975123" y="1111045"/>
            <a:ext cx="0" cy="345112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435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7470" y="270472"/>
            <a:ext cx="3849329" cy="548048"/>
          </a:xfrm>
        </p:spPr>
        <p:txBody>
          <a:bodyPr/>
          <a:lstStyle/>
          <a:p>
            <a:r>
              <a:rPr lang="en-US" dirty="0" smtClean="0"/>
              <a:t>Query: Parsers</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43</a:t>
            </a:fld>
            <a:endParaRPr lang="uk-UA" dirty="0"/>
          </a:p>
        </p:txBody>
      </p:sp>
      <p:sp>
        <p:nvSpPr>
          <p:cNvPr id="6" name="TextBox 5"/>
          <p:cNvSpPr txBox="1"/>
          <p:nvPr/>
        </p:nvSpPr>
        <p:spPr>
          <a:xfrm>
            <a:off x="357096" y="477151"/>
            <a:ext cx="3829664" cy="4124206"/>
          </a:xfrm>
          <a:prstGeom prst="rect">
            <a:avLst/>
          </a:prstGeom>
          <a:noFill/>
        </p:spPr>
        <p:txBody>
          <a:bodyPr wrap="square" rtlCol="0">
            <a:spAutoFit/>
          </a:bodyPr>
          <a:lstStyle/>
          <a:p>
            <a:r>
              <a:rPr lang="en-US" sz="1800" dirty="0" smtClean="0"/>
              <a:t>Default is: Standard Query Parser</a:t>
            </a:r>
          </a:p>
          <a:p>
            <a:pPr lvl="2" defTabSz="225425"/>
            <a:r>
              <a:rPr lang="en-US" dirty="0" smtClean="0"/>
              <a:t>	</a:t>
            </a:r>
            <a:r>
              <a:rPr lang="en-US" dirty="0" smtClean="0">
                <a:hlinkClick r:id="rId3"/>
              </a:rPr>
              <a:t>https</a:t>
            </a:r>
            <a:r>
              <a:rPr lang="en-US" dirty="0">
                <a:hlinkClick r:id="rId3"/>
              </a:rPr>
              <a:t>://</a:t>
            </a:r>
            <a:r>
              <a:rPr lang="en-US" dirty="0" smtClean="0">
                <a:hlinkClick r:id="rId3"/>
              </a:rPr>
              <a:t>lucene.apache.org/solr/guide/6_6/th</a:t>
            </a:r>
            <a:r>
              <a:rPr lang="en-US" dirty="0" smtClean="0"/>
              <a:t>	e-standard-query-parser.html</a:t>
            </a:r>
          </a:p>
          <a:p>
            <a:endParaRPr lang="en-US" sz="1800" dirty="0"/>
          </a:p>
          <a:p>
            <a:r>
              <a:rPr lang="en-US" sz="1800" dirty="0"/>
              <a:t>M</a:t>
            </a:r>
            <a:r>
              <a:rPr lang="en-US" sz="1800" dirty="0" smtClean="0"/>
              <a:t>any others (</a:t>
            </a:r>
            <a:r>
              <a:rPr lang="en-US" sz="1800" dirty="0" err="1" smtClean="0"/>
              <a:t>Urls</a:t>
            </a:r>
            <a:r>
              <a:rPr lang="en-US" sz="1800" dirty="0" smtClean="0"/>
              <a:t> on notes page):</a:t>
            </a:r>
          </a:p>
          <a:p>
            <a:pPr marL="285750" indent="-285750">
              <a:buFont typeface="Arial" pitchFamily="34" charset="0"/>
              <a:buChar char="•"/>
            </a:pPr>
            <a:r>
              <a:rPr lang="en-US" sz="1800" dirty="0" err="1" smtClean="0"/>
              <a:t>dismax</a:t>
            </a:r>
            <a:endParaRPr lang="en-US" sz="1800" dirty="0" smtClean="0"/>
          </a:p>
          <a:p>
            <a:pPr marL="285750" indent="-285750">
              <a:buFont typeface="Arial" pitchFamily="34" charset="0"/>
              <a:buChar char="•"/>
            </a:pPr>
            <a:r>
              <a:rPr lang="en-US" sz="1800" dirty="0" err="1" smtClean="0"/>
              <a:t>edismax</a:t>
            </a:r>
            <a:r>
              <a:rPr lang="en-US" sz="1800" dirty="0" smtClean="0"/>
              <a:t> (Extended </a:t>
            </a:r>
            <a:r>
              <a:rPr lang="en-US" sz="1800" dirty="0" err="1" smtClean="0"/>
              <a:t>dismax</a:t>
            </a:r>
            <a:r>
              <a:rPr lang="en-US" sz="1800" dirty="0" smtClean="0"/>
              <a:t>)</a:t>
            </a:r>
          </a:p>
          <a:p>
            <a:pPr marL="285750" indent="-285750">
              <a:buFont typeface="Arial" pitchFamily="34" charset="0"/>
              <a:buChar char="•"/>
            </a:pPr>
            <a:r>
              <a:rPr lang="en-US" sz="1800" dirty="0" smtClean="0"/>
              <a:t>(others)</a:t>
            </a:r>
          </a:p>
          <a:p>
            <a:pPr marL="285750" indent="-285750">
              <a:buFont typeface="Arial" pitchFamily="34" charset="0"/>
              <a:buChar char="•"/>
            </a:pPr>
            <a:endParaRPr lang="en-US" sz="1800" dirty="0"/>
          </a:p>
          <a:p>
            <a:r>
              <a:rPr lang="en-US" sz="1800" dirty="0" smtClean="0"/>
              <a:t>Why:</a:t>
            </a:r>
          </a:p>
          <a:p>
            <a:pPr marL="285750" indent="-285750">
              <a:buFont typeface="Arial" pitchFamily="34" charset="0"/>
              <a:buChar char="•"/>
            </a:pPr>
            <a:r>
              <a:rPr lang="en-US" sz="1800" dirty="0" smtClean="0"/>
              <a:t>Change default </a:t>
            </a:r>
            <a:r>
              <a:rPr lang="en-US" sz="1800" dirty="0"/>
              <a:t>B</a:t>
            </a:r>
            <a:r>
              <a:rPr lang="en-US" sz="1800" dirty="0" smtClean="0"/>
              <a:t>oolean behavior</a:t>
            </a:r>
          </a:p>
          <a:p>
            <a:pPr marL="285750" indent="-285750">
              <a:buFont typeface="Arial" pitchFamily="34" charset="0"/>
              <a:buChar char="•"/>
            </a:pPr>
            <a:r>
              <a:rPr lang="en-US" sz="1800" dirty="0" smtClean="0"/>
              <a:t>Better/easier support for phrases</a:t>
            </a:r>
          </a:p>
          <a:p>
            <a:pPr marL="285750" indent="-285750">
              <a:buFont typeface="Arial" pitchFamily="34" charset="0"/>
              <a:buChar char="•"/>
            </a:pPr>
            <a:r>
              <a:rPr lang="en-US" sz="1800" dirty="0" smtClean="0"/>
              <a:t>Need new predicates-</a:t>
            </a:r>
          </a:p>
          <a:p>
            <a:pPr marL="285750" indent="-285750">
              <a:buFont typeface="Arial" pitchFamily="34" charset="0"/>
              <a:buChar char="•"/>
            </a:pPr>
            <a:r>
              <a:rPr lang="en-US" sz="1800" i="1" dirty="0" smtClean="0"/>
              <a:t>10+ other reasons</a:t>
            </a:r>
          </a:p>
        </p:txBody>
      </p:sp>
      <p:sp>
        <p:nvSpPr>
          <p:cNvPr id="7" name="Content Placeholder 3"/>
          <p:cNvSpPr>
            <a:spLocks noGrp="1"/>
          </p:cNvSpPr>
          <p:nvPr>
            <p:ph sz="quarter" idx="16"/>
          </p:nvPr>
        </p:nvSpPr>
        <p:spPr>
          <a:xfrm>
            <a:off x="4914846" y="957121"/>
            <a:ext cx="4001729" cy="3477087"/>
          </a:xfrm>
        </p:spPr>
        <p:txBody>
          <a:bodyPr/>
          <a:lstStyle/>
          <a:p>
            <a:pPr marL="6350" indent="0" defTabSz="225425">
              <a:buNone/>
            </a:pPr>
            <a:r>
              <a:rPr lang="en-US" sz="1800" dirty="0"/>
              <a:t>SELECT col1, col6 FROM t10 </a:t>
            </a:r>
            <a:endParaRPr lang="en-US" sz="1800" dirty="0" smtClean="0"/>
          </a:p>
          <a:p>
            <a:pPr marL="6350" indent="0" defTabSz="225425">
              <a:buNone/>
            </a:pPr>
            <a:r>
              <a:rPr lang="en-US" sz="1800" dirty="0" smtClean="0"/>
              <a:t>WHERE </a:t>
            </a:r>
            <a:r>
              <a:rPr lang="en-US" sz="1800" dirty="0" err="1" smtClean="0"/>
              <a:t>solr_query</a:t>
            </a:r>
            <a:r>
              <a:rPr lang="en-US" sz="1800" dirty="0"/>
              <a:t>='{"q" : </a:t>
            </a:r>
            <a:endParaRPr lang="en-US" sz="1800" dirty="0" smtClean="0"/>
          </a:p>
          <a:p>
            <a:pPr marL="6350" indent="0" defTabSz="225425">
              <a:buNone/>
            </a:pPr>
            <a:r>
              <a:rPr lang="en-US" sz="1800" dirty="0"/>
              <a:t>	</a:t>
            </a:r>
            <a:r>
              <a:rPr lang="en-US" sz="1800" dirty="0" smtClean="0"/>
              <a:t>"{!</a:t>
            </a:r>
            <a:r>
              <a:rPr lang="en-US" sz="1800" dirty="0" err="1"/>
              <a:t>edismax</a:t>
            </a:r>
            <a:r>
              <a:rPr lang="en-US" sz="1800" dirty="0"/>
              <a:t> </a:t>
            </a:r>
            <a:r>
              <a:rPr lang="en-US" sz="1800" dirty="0" err="1"/>
              <a:t>qf</a:t>
            </a:r>
            <a:r>
              <a:rPr lang="en-US" sz="1800" dirty="0"/>
              <a:t>=col6}Dog AND Cat"}';</a:t>
            </a:r>
          </a:p>
          <a:p>
            <a:pPr marL="6350" indent="0" defTabSz="225425">
              <a:buNone/>
            </a:pPr>
            <a:endParaRPr lang="en-US" sz="1800" dirty="0"/>
          </a:p>
          <a:p>
            <a:pPr marL="6350" indent="0" defTabSz="225425">
              <a:buNone/>
            </a:pPr>
            <a:r>
              <a:rPr lang="en-US" sz="1800" dirty="0">
                <a:latin typeface="Courier New" pitchFamily="49" charset="0"/>
                <a:cs typeface="Courier New" pitchFamily="49" charset="0"/>
              </a:rPr>
              <a:t> col1 | col6</a:t>
            </a:r>
          </a:p>
          <a:p>
            <a:pPr lvl="7" indent="-227013" defTabSz="225425"/>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marL="6350" indent="0" defTabSz="225425">
              <a:buNone/>
            </a:pP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ddd</a:t>
            </a:r>
            <a:r>
              <a:rPr lang="en-US" sz="1800" dirty="0">
                <a:latin typeface="Courier New" pitchFamily="49" charset="0"/>
                <a:cs typeface="Courier New" pitchFamily="49" charset="0"/>
              </a:rPr>
              <a:t> |  Cat Dog Bird</a:t>
            </a:r>
          </a:p>
          <a:p>
            <a:pPr marL="6350" indent="0" defTabSz="225425">
              <a:buNone/>
            </a:pPr>
            <a:r>
              <a:rPr lang="en-US" sz="1800" dirty="0">
                <a:latin typeface="Courier New" pitchFamily="49" charset="0"/>
                <a:cs typeface="Courier New" pitchFamily="49" charset="0"/>
              </a:rPr>
              <a:t>  ccc |  Dog Mule Cat</a:t>
            </a:r>
          </a:p>
          <a:p>
            <a:pPr marL="6350" indent="0" defTabSz="225425">
              <a:buNone/>
            </a:pP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bbb</a:t>
            </a:r>
            <a:r>
              <a:rPr lang="en-US" sz="1800" dirty="0">
                <a:latin typeface="Courier New" pitchFamily="49" charset="0"/>
                <a:cs typeface="Courier New" pitchFamily="49" charset="0"/>
              </a:rPr>
              <a:t> | Dog Mouse Cat</a:t>
            </a:r>
          </a:p>
          <a:p>
            <a:pPr marL="6350" indent="0" defTabSz="225425">
              <a:buNone/>
            </a:pP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aaa</a:t>
            </a:r>
            <a:r>
              <a:rPr lang="en-US" sz="1800" dirty="0">
                <a:latin typeface="Courier New" pitchFamily="49" charset="0"/>
                <a:cs typeface="Courier New" pitchFamily="49" charset="0"/>
              </a:rPr>
              <a:t> |  Dog Cat Bird</a:t>
            </a:r>
          </a:p>
        </p:txBody>
      </p:sp>
      <p:cxnSp>
        <p:nvCxnSpPr>
          <p:cNvPr id="8" name="Straight Connector 7"/>
          <p:cNvCxnSpPr/>
          <p:nvPr/>
        </p:nvCxnSpPr>
        <p:spPr>
          <a:xfrm>
            <a:off x="4389120" y="953729"/>
            <a:ext cx="0" cy="345112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097346">
            <a:off x="3980398" y="1316434"/>
            <a:ext cx="412725" cy="878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15803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“q” and “</a:t>
            </a:r>
            <a:r>
              <a:rPr lang="en-US" dirty="0" err="1" smtClean="0"/>
              <a:t>fq</a:t>
            </a:r>
            <a:r>
              <a:rPr lang="en-US" dirty="0" smtClean="0"/>
              <a:t>” (query, filter query)</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44</a:t>
            </a:fld>
            <a:endParaRPr lang="uk-UA" dirty="0"/>
          </a:p>
        </p:txBody>
      </p:sp>
      <p:sp>
        <p:nvSpPr>
          <p:cNvPr id="6" name="TextBox 5"/>
          <p:cNvSpPr txBox="1"/>
          <p:nvPr/>
        </p:nvSpPr>
        <p:spPr>
          <a:xfrm>
            <a:off x="201561" y="936491"/>
            <a:ext cx="4389119" cy="3724096"/>
          </a:xfrm>
          <a:prstGeom prst="rect">
            <a:avLst/>
          </a:prstGeom>
          <a:noFill/>
        </p:spPr>
        <p:txBody>
          <a:bodyPr wrap="square" rtlCol="0">
            <a:spAutoFit/>
          </a:bodyPr>
          <a:lstStyle/>
          <a:p>
            <a:pPr marL="233363" lvl="1" indent="-233363" defTabSz="457200">
              <a:buFont typeface="Arial" pitchFamily="34" charset="0"/>
              <a:buChar char="•"/>
            </a:pPr>
            <a:r>
              <a:rPr lang="en-US" sz="2000" dirty="0" smtClean="0"/>
              <a:t>Most queries thus far (JSON) have been “q”, query predicate</a:t>
            </a:r>
          </a:p>
          <a:p>
            <a:pPr marL="233363" lvl="1" indent="-233363" defTabSz="457200">
              <a:buFont typeface="Arial" pitchFamily="34" charset="0"/>
              <a:buChar char="•"/>
            </a:pPr>
            <a:r>
              <a:rPr lang="en-US" sz="2000" dirty="0" smtClean="0"/>
              <a:t>“</a:t>
            </a:r>
            <a:r>
              <a:rPr lang="en-US" sz="2000" dirty="0" err="1" smtClean="0"/>
              <a:t>fq</a:t>
            </a:r>
            <a:r>
              <a:rPr lang="en-US" sz="2000" dirty="0" smtClean="0"/>
              <a:t>” are a further set of predicates applied to the results of “q”</a:t>
            </a:r>
          </a:p>
          <a:p>
            <a:pPr marL="457200" lvl="2" indent="-223838" defTabSz="457200">
              <a:buFontTx/>
              <a:buChar char="-"/>
            </a:pPr>
            <a:r>
              <a:rPr lang="en-US" sz="2000" dirty="0" smtClean="0"/>
              <a:t>Not a correlated </a:t>
            </a:r>
            <a:r>
              <a:rPr lang="en-US" sz="2000" dirty="0" err="1" smtClean="0"/>
              <a:t>subquery</a:t>
            </a:r>
            <a:r>
              <a:rPr lang="en-US" sz="2000" dirty="0" smtClean="0"/>
              <a:t> or similar, (no new columns, rows)</a:t>
            </a:r>
          </a:p>
          <a:p>
            <a:pPr marL="457200" lvl="2" indent="-223838" defTabSz="457200">
              <a:buFontTx/>
              <a:buChar char="-"/>
            </a:pPr>
            <a:r>
              <a:rPr lang="en-US" sz="2000" dirty="0" smtClean="0"/>
              <a:t>Just further (filtering)</a:t>
            </a:r>
          </a:p>
          <a:p>
            <a:pPr marL="457200" lvl="2" indent="-223838" defTabSz="457200">
              <a:buFontTx/>
              <a:buChar char="-"/>
            </a:pPr>
            <a:endParaRPr lang="en-US" sz="2000" dirty="0"/>
          </a:p>
          <a:p>
            <a:pPr marL="233363" lvl="1" indent="-233363" defTabSz="457200">
              <a:buFont typeface="Arial" pitchFamily="34" charset="0"/>
              <a:buChar char="•"/>
            </a:pPr>
            <a:r>
              <a:rPr lang="en-US" sz="2000" dirty="0" err="1" smtClean="0">
                <a:solidFill>
                  <a:srgbClr val="00B0F0"/>
                </a:solidFill>
              </a:rPr>
              <a:t>fq</a:t>
            </a:r>
            <a:r>
              <a:rPr lang="en-US" sz="2000" dirty="0" smtClean="0">
                <a:solidFill>
                  <a:srgbClr val="00B0F0"/>
                </a:solidFill>
              </a:rPr>
              <a:t> filter activity does not affect score</a:t>
            </a:r>
          </a:p>
          <a:p>
            <a:pPr marL="233363" lvl="1" indent="-233363" defTabSz="457200">
              <a:buFont typeface="Arial" pitchFamily="34" charset="0"/>
              <a:buChar char="•"/>
            </a:pPr>
            <a:r>
              <a:rPr lang="en-US" sz="1800" dirty="0" smtClean="0">
                <a:solidFill>
                  <a:srgbClr val="FF0000"/>
                </a:solidFill>
              </a:rPr>
              <a:t>Most common means to OOM: DSE Tech Support, </a:t>
            </a:r>
            <a:r>
              <a:rPr lang="en-US" sz="1800" i="1" dirty="0" smtClean="0">
                <a:solidFill>
                  <a:srgbClr val="FF0000"/>
                </a:solidFill>
              </a:rPr>
              <a:t>use wisely</a:t>
            </a:r>
          </a:p>
        </p:txBody>
      </p:sp>
      <p:sp>
        <p:nvSpPr>
          <p:cNvPr id="7" name="TextBox 6"/>
          <p:cNvSpPr txBox="1"/>
          <p:nvPr/>
        </p:nvSpPr>
        <p:spPr>
          <a:xfrm>
            <a:off x="5329084" y="818520"/>
            <a:ext cx="3587491" cy="3293209"/>
          </a:xfrm>
          <a:prstGeom prst="rect">
            <a:avLst/>
          </a:prstGeom>
          <a:noFill/>
        </p:spPr>
        <p:txBody>
          <a:bodyPr wrap="square" rtlCol="0">
            <a:spAutoFit/>
          </a:bodyPr>
          <a:lstStyle/>
          <a:p>
            <a:r>
              <a:rPr lang="en-US" sz="1600" dirty="0" smtClean="0"/>
              <a:t>“This </a:t>
            </a:r>
            <a:r>
              <a:rPr lang="en-US" sz="1600" dirty="0"/>
              <a:t>parameter can be used to specify a query that can be used to </a:t>
            </a:r>
            <a:r>
              <a:rPr lang="en-US" sz="1600" dirty="0" smtClean="0"/>
              <a:t>restrict the </a:t>
            </a:r>
            <a:r>
              <a:rPr lang="en-US" sz="1600" dirty="0"/>
              <a:t>super set of documents that can be returned, without influencing score</a:t>
            </a:r>
            <a:r>
              <a:rPr lang="en-US" sz="1600" dirty="0" smtClean="0"/>
              <a:t>.</a:t>
            </a:r>
          </a:p>
          <a:p>
            <a:endParaRPr lang="en-US" sz="1600" dirty="0"/>
          </a:p>
          <a:p>
            <a:r>
              <a:rPr lang="en-US" sz="1600" dirty="0"/>
              <a:t>It can be very useful for speeding up complex queries since the queries</a:t>
            </a:r>
          </a:p>
          <a:p>
            <a:r>
              <a:rPr lang="en-US" sz="1600" dirty="0"/>
              <a:t>specified with </a:t>
            </a:r>
            <a:r>
              <a:rPr lang="en-US" sz="1600" dirty="0" err="1"/>
              <a:t>fq</a:t>
            </a:r>
            <a:r>
              <a:rPr lang="en-US" sz="1600" dirty="0"/>
              <a:t> are cached independently from the main query. </a:t>
            </a:r>
            <a:endParaRPr lang="en-US" sz="1600" dirty="0" smtClean="0"/>
          </a:p>
          <a:p>
            <a:endParaRPr lang="en-US" sz="1600" dirty="0"/>
          </a:p>
          <a:p>
            <a:r>
              <a:rPr lang="en-US" sz="1600" dirty="0" smtClean="0"/>
              <a:t>Caching means </a:t>
            </a:r>
            <a:r>
              <a:rPr lang="en-US" sz="1600" dirty="0"/>
              <a:t>the same filter is used again for a later query.</a:t>
            </a:r>
          </a:p>
        </p:txBody>
      </p:sp>
      <p:sp>
        <p:nvSpPr>
          <p:cNvPr id="8" name="TextBox 7"/>
          <p:cNvSpPr txBox="1"/>
          <p:nvPr/>
        </p:nvSpPr>
        <p:spPr>
          <a:xfrm>
            <a:off x="5008133" y="4253958"/>
            <a:ext cx="3908442" cy="400110"/>
          </a:xfrm>
          <a:prstGeom prst="rect">
            <a:avLst/>
          </a:prstGeom>
          <a:noFill/>
        </p:spPr>
        <p:txBody>
          <a:bodyPr wrap="none" rtlCol="0">
            <a:spAutoFit/>
          </a:bodyPr>
          <a:lstStyle/>
          <a:p>
            <a:pPr lvl="1"/>
            <a:r>
              <a:rPr lang="en-US" sz="1000" dirty="0"/>
              <a:t>Source: https://wiki.apache.org/solr/CommonQueryParameters#fq</a:t>
            </a:r>
          </a:p>
          <a:p>
            <a:endParaRPr lang="en-US" sz="1000" dirty="0" smtClean="0"/>
          </a:p>
        </p:txBody>
      </p:sp>
    </p:spTree>
    <p:extLst>
      <p:ext uri="{BB962C8B-B14F-4D97-AF65-F5344CB8AC3E}">
        <p14:creationId xmlns:p14="http://schemas.microsoft.com/office/powerpoint/2010/main" val="335834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“q” and “</a:t>
            </a:r>
            <a:r>
              <a:rPr lang="en-US" dirty="0" err="1"/>
              <a:t>fq</a:t>
            </a:r>
            <a:r>
              <a:rPr lang="en-US" dirty="0"/>
              <a:t>” (query, filter query)</a:t>
            </a:r>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45</a:t>
            </a:fld>
            <a:endParaRPr lang="uk-UA" dirty="0"/>
          </a:p>
        </p:txBody>
      </p:sp>
      <p:sp>
        <p:nvSpPr>
          <p:cNvPr id="6" name="Content Placeholder 3"/>
          <p:cNvSpPr>
            <a:spLocks noGrp="1"/>
          </p:cNvSpPr>
          <p:nvPr>
            <p:ph sz="quarter" idx="16"/>
          </p:nvPr>
        </p:nvSpPr>
        <p:spPr>
          <a:xfrm>
            <a:off x="555522" y="1192147"/>
            <a:ext cx="4380271" cy="2915519"/>
          </a:xfrm>
        </p:spPr>
        <p:txBody>
          <a:bodyPr/>
          <a:lstStyle/>
          <a:p>
            <a:pPr marL="6350" indent="0">
              <a:buNone/>
            </a:pPr>
            <a:r>
              <a:rPr lang="en-US" sz="1800" dirty="0"/>
              <a:t>SELECT col1, col6 FROM t10 </a:t>
            </a:r>
            <a:endParaRPr lang="en-US" sz="1800" dirty="0" smtClean="0"/>
          </a:p>
          <a:p>
            <a:pPr marL="6350" indent="0" defTabSz="225425">
              <a:buNone/>
            </a:pPr>
            <a:r>
              <a:rPr lang="en-US" sz="1800" dirty="0" smtClean="0"/>
              <a:t>WHERE </a:t>
            </a:r>
            <a:r>
              <a:rPr lang="en-US" sz="1800" dirty="0" err="1" smtClean="0"/>
              <a:t>solr_query</a:t>
            </a:r>
            <a:r>
              <a:rPr lang="en-US" sz="1800" dirty="0" smtClean="0"/>
              <a:t> </a:t>
            </a:r>
            <a:r>
              <a:rPr lang="en-US" sz="1800" dirty="0"/>
              <a:t>= '{ </a:t>
            </a:r>
            <a:r>
              <a:rPr lang="en-US" sz="1800" dirty="0">
                <a:solidFill>
                  <a:srgbClr val="00B0F0"/>
                </a:solidFill>
              </a:rPr>
              <a:t>"q"</a:t>
            </a:r>
            <a:r>
              <a:rPr lang="en-US" sz="1800" dirty="0"/>
              <a:t> </a:t>
            </a:r>
            <a:r>
              <a:rPr lang="en-US" sz="1800" dirty="0" smtClean="0"/>
              <a:t>:"</a:t>
            </a:r>
            <a:r>
              <a:rPr lang="en-US" sz="1800" dirty="0"/>
              <a:t>col6:Dog</a:t>
            </a:r>
            <a:r>
              <a:rPr lang="en-US" sz="1800" dirty="0" smtClean="0"/>
              <a:t>",</a:t>
            </a:r>
          </a:p>
          <a:p>
            <a:pPr marL="6350" indent="0" defTabSz="225425">
              <a:buNone/>
            </a:pPr>
            <a:r>
              <a:rPr lang="en-US" sz="1800" dirty="0"/>
              <a:t>	</a:t>
            </a:r>
            <a:r>
              <a:rPr lang="en-US" sz="1800" dirty="0" smtClean="0">
                <a:solidFill>
                  <a:srgbClr val="00B0F0"/>
                </a:solidFill>
              </a:rPr>
              <a:t>"</a:t>
            </a:r>
            <a:r>
              <a:rPr lang="en-US" sz="1800" dirty="0">
                <a:solidFill>
                  <a:srgbClr val="00B0F0"/>
                </a:solidFill>
              </a:rPr>
              <a:t>fq"</a:t>
            </a:r>
            <a:r>
              <a:rPr lang="en-US" sz="1800" dirty="0"/>
              <a:t> : "col6:Cat", </a:t>
            </a:r>
            <a:r>
              <a:rPr lang="en-US" sz="1800" dirty="0">
                <a:solidFill>
                  <a:srgbClr val="00B0F0"/>
                </a:solidFill>
              </a:rPr>
              <a:t>"</a:t>
            </a:r>
            <a:r>
              <a:rPr lang="en-US" sz="1800" dirty="0" err="1">
                <a:solidFill>
                  <a:srgbClr val="00B0F0"/>
                </a:solidFill>
              </a:rPr>
              <a:t>fq</a:t>
            </a:r>
            <a:r>
              <a:rPr lang="en-US" sz="1800" dirty="0">
                <a:solidFill>
                  <a:srgbClr val="00B0F0"/>
                </a:solidFill>
              </a:rPr>
              <a:t>"</a:t>
            </a:r>
            <a:r>
              <a:rPr lang="en-US" sz="1800" dirty="0"/>
              <a:t> : "col6:Bird" } ';</a:t>
            </a:r>
          </a:p>
          <a:p>
            <a:pPr marL="6350" indent="0">
              <a:buNone/>
            </a:pPr>
            <a:endParaRPr lang="en-US" sz="1800" dirty="0"/>
          </a:p>
          <a:p>
            <a:pPr marL="6350" indent="0">
              <a:buNone/>
            </a:pPr>
            <a:r>
              <a:rPr lang="en-US" sz="1800" dirty="0">
                <a:latin typeface="Courier New" pitchFamily="49" charset="0"/>
                <a:cs typeface="Courier New" pitchFamily="49" charset="0"/>
              </a:rPr>
              <a:t> col1 | col6</a:t>
            </a:r>
          </a:p>
          <a:p>
            <a:pPr marL="6350" indent="0">
              <a:buNone/>
            </a:pPr>
            <a:r>
              <a:rPr lang="en-US" sz="1800" dirty="0">
                <a:latin typeface="Courier New" pitchFamily="49" charset="0"/>
                <a:cs typeface="Courier New" pitchFamily="49" charset="0"/>
              </a:rPr>
              <a:t>------+--------------</a:t>
            </a:r>
          </a:p>
          <a:p>
            <a:pPr marL="6350" indent="0">
              <a:buNone/>
            </a:pP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ddd</a:t>
            </a:r>
            <a:r>
              <a:rPr lang="en-US" sz="1800" dirty="0">
                <a:latin typeface="Courier New" pitchFamily="49" charset="0"/>
                <a:cs typeface="Courier New" pitchFamily="49" charset="0"/>
              </a:rPr>
              <a:t> | Cat Dog Bird</a:t>
            </a:r>
          </a:p>
          <a:p>
            <a:pPr marL="6350" indent="0">
              <a:buNone/>
            </a:pP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aaa</a:t>
            </a:r>
            <a:r>
              <a:rPr lang="en-US" sz="1800" dirty="0">
                <a:latin typeface="Courier New" pitchFamily="49" charset="0"/>
                <a:cs typeface="Courier New" pitchFamily="49" charset="0"/>
              </a:rPr>
              <a:t> | Dog Cat Bird</a:t>
            </a:r>
          </a:p>
          <a:p>
            <a:pPr marL="6350" indent="0">
              <a:buNone/>
            </a:pPr>
            <a:endParaRPr lang="en-US" sz="18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272" y="1880506"/>
            <a:ext cx="781625" cy="97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8332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sz="2400" dirty="0" smtClean="0"/>
              <a:t>Review</a:t>
            </a:r>
            <a:endParaRPr lang="en-US" sz="2400" dirty="0"/>
          </a:p>
        </p:txBody>
      </p:sp>
      <p:sp>
        <p:nvSpPr>
          <p:cNvPr id="6" name="Title 5"/>
          <p:cNvSpPr>
            <a:spLocks noGrp="1"/>
          </p:cNvSpPr>
          <p:nvPr>
            <p:ph type="title"/>
          </p:nvPr>
        </p:nvSpPr>
        <p:spPr/>
        <p:txBody>
          <a:bodyPr/>
          <a:lstStyle/>
          <a:p>
            <a:r>
              <a:rPr lang="en-US" dirty="0"/>
              <a:t>DSE Search CQL SELECT Syntax</a:t>
            </a:r>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46</a:t>
            </a:fld>
            <a:endParaRPr lang="uk-UA"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4592" y="1203376"/>
            <a:ext cx="4581983" cy="2346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1602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47</a:t>
            </a:fld>
            <a:endParaRPr lang="uk-UA" dirty="0"/>
          </a:p>
        </p:txBody>
      </p:sp>
      <p:sp>
        <p:nvSpPr>
          <p:cNvPr id="3" name="Date Placeholder 2"/>
          <p:cNvSpPr>
            <a:spLocks noGrp="1"/>
          </p:cNvSpPr>
          <p:nvPr>
            <p:ph type="dt" sz="half" idx="12"/>
          </p:nvPr>
        </p:nvSpPr>
        <p:spPr/>
        <p:txBody>
          <a:bodyPr/>
          <a:lstStyle/>
          <a:p>
            <a:r>
              <a:rPr lang="en-US" smtClean="0"/>
              <a:t>© DataStax, All Rights Reserved. Confidential.</a:t>
            </a:r>
            <a:endParaRPr lang="en-US" dirty="0"/>
          </a:p>
        </p:txBody>
      </p:sp>
      <p:sp>
        <p:nvSpPr>
          <p:cNvPr id="7" name="Title 1"/>
          <p:cNvSpPr>
            <a:spLocks noGrp="1"/>
          </p:cNvSpPr>
          <p:nvPr>
            <p:ph type="title"/>
          </p:nvPr>
        </p:nvSpPr>
        <p:spPr>
          <a:xfrm>
            <a:off x="457200" y="1927314"/>
            <a:ext cx="8229600" cy="857250"/>
          </a:xfrm>
        </p:spPr>
        <p:txBody>
          <a:bodyPr/>
          <a:lstStyle/>
          <a:p>
            <a:r>
              <a:rPr lang="en-US" dirty="0" smtClean="0"/>
              <a:t>End </a:t>
            </a:r>
            <a:r>
              <a:rPr lang="en-US" smtClean="0"/>
              <a:t>of Module:</a:t>
            </a:r>
            <a:endParaRPr lang="en-US" dirty="0"/>
          </a:p>
        </p:txBody>
      </p:sp>
    </p:spTree>
    <p:extLst>
      <p:ext uri="{BB962C8B-B14F-4D97-AF65-F5344CB8AC3E}">
        <p14:creationId xmlns:p14="http://schemas.microsoft.com/office/powerpoint/2010/main" val="1581894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smtClean="0"/>
              <a:t>© DataStax, All Rights Reserved. Confidential.</a:t>
            </a:r>
            <a:endParaRPr lang="en-US" dirty="0"/>
          </a:p>
        </p:txBody>
      </p:sp>
      <p:sp>
        <p:nvSpPr>
          <p:cNvPr id="3" name="Slide Number Placeholder 2"/>
          <p:cNvSpPr>
            <a:spLocks noGrp="1"/>
          </p:cNvSpPr>
          <p:nvPr>
            <p:ph type="sldNum" sz="quarter" idx="11"/>
          </p:nvPr>
        </p:nvSpPr>
        <p:spPr/>
        <p:txBody>
          <a:bodyPr/>
          <a:lstStyle/>
          <a:p>
            <a:r>
              <a:rPr lang="en-US" dirty="0" smtClean="0"/>
              <a:t>000-DTSE-Search-7451-60-DM-</a:t>
            </a:r>
            <a:fld id="{5A6FB346-E907-314D-8DE1-ECD2B2B6AA1B}" type="slidenum">
              <a:rPr lang="uk-UA" smtClean="0"/>
              <a:pPr/>
              <a:t>48</a:t>
            </a:fld>
            <a:endParaRPr lang="uk-UA" dirty="0"/>
          </a:p>
        </p:txBody>
      </p:sp>
      <p:sp>
        <p:nvSpPr>
          <p:cNvPr id="6" name="Title 1"/>
          <p:cNvSpPr>
            <a:spLocks noGrp="1"/>
          </p:cNvSpPr>
          <p:nvPr>
            <p:ph type="title"/>
          </p:nvPr>
        </p:nvSpPr>
        <p:spPr>
          <a:xfrm>
            <a:off x="457200" y="1927314"/>
            <a:ext cx="8229600" cy="857250"/>
          </a:xfrm>
        </p:spPr>
        <p:txBody>
          <a:bodyPr/>
          <a:lstStyle/>
          <a:p>
            <a:r>
              <a:rPr lang="en-US" smtClean="0"/>
              <a:t>Additional Content:</a:t>
            </a:r>
            <a:endParaRPr lang="en-US" dirty="0"/>
          </a:p>
        </p:txBody>
      </p:sp>
    </p:spTree>
    <p:extLst>
      <p:ext uri="{BB962C8B-B14F-4D97-AF65-F5344CB8AC3E}">
        <p14:creationId xmlns:p14="http://schemas.microsoft.com/office/powerpoint/2010/main" val="20807800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Standard Query Parser: Parameters</a:t>
            </a:r>
            <a:endParaRPr lang="en-US"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3" name="Slide Number Placeholder 2"/>
          <p:cNvSpPr>
            <a:spLocks noGrp="1"/>
          </p:cNvSpPr>
          <p:nvPr>
            <p:ph type="sldNum" sz="quarter" idx="11"/>
          </p:nvPr>
        </p:nvSpPr>
        <p:spPr/>
        <p:txBody>
          <a:bodyPr/>
          <a:lstStyle/>
          <a:p>
            <a:r>
              <a:rPr lang="en-US" dirty="0" smtClean="0"/>
              <a:t>000-DTSE-Search-7451-60-DM-</a:t>
            </a:r>
            <a:fld id="{5A6FB346-E907-314D-8DE1-ECD2B2B6AA1B}" type="slidenum">
              <a:rPr lang="uk-UA" smtClean="0"/>
              <a:pPr/>
              <a:t>49</a:t>
            </a:fld>
            <a:endParaRPr lang="uk-UA" dirty="0"/>
          </a:p>
        </p:txBody>
      </p:sp>
      <p:sp>
        <p:nvSpPr>
          <p:cNvPr id="6" name="TextBox 5"/>
          <p:cNvSpPr txBox="1"/>
          <p:nvPr/>
        </p:nvSpPr>
        <p:spPr>
          <a:xfrm>
            <a:off x="639096" y="860292"/>
            <a:ext cx="3932904" cy="3785652"/>
          </a:xfrm>
          <a:prstGeom prst="rect">
            <a:avLst/>
          </a:prstGeom>
          <a:noFill/>
        </p:spPr>
        <p:txBody>
          <a:bodyPr wrap="square" rtlCol="0">
            <a:spAutoFit/>
          </a:bodyPr>
          <a:lstStyle/>
          <a:p>
            <a:pPr marL="225425" indent="-225425">
              <a:buFont typeface="Arial" pitchFamily="34" charset="0"/>
              <a:buChar char="•"/>
            </a:pPr>
            <a:r>
              <a:rPr lang="en-US" sz="2000" dirty="0" smtClean="0"/>
              <a:t>“q”, the standard, required parameter we have seen throughout</a:t>
            </a:r>
          </a:p>
          <a:p>
            <a:pPr marL="225425" indent="-225425">
              <a:buFont typeface="Arial" pitchFamily="34" charset="0"/>
              <a:buChar char="•"/>
            </a:pPr>
            <a:endParaRPr lang="en-US" sz="2000" dirty="0"/>
          </a:p>
          <a:p>
            <a:pPr marL="225425" indent="-225425">
              <a:buFont typeface="Arial" pitchFamily="34" charset="0"/>
              <a:buChar char="•"/>
            </a:pPr>
            <a:r>
              <a:rPr lang="en-US" sz="2000" dirty="0" smtClean="0"/>
              <a:t>“</a:t>
            </a:r>
            <a:r>
              <a:rPr lang="en-US" sz="2000" dirty="0" err="1" smtClean="0"/>
              <a:t>df</a:t>
            </a:r>
            <a:r>
              <a:rPr lang="en-US" sz="2000" dirty="0" smtClean="0"/>
              <a:t>”, specify a query time default field</a:t>
            </a:r>
          </a:p>
          <a:p>
            <a:pPr marL="225425" indent="-225425">
              <a:buFont typeface="Arial" pitchFamily="34" charset="0"/>
              <a:buChar char="•"/>
            </a:pPr>
            <a:endParaRPr lang="en-US" sz="2000" dirty="0"/>
          </a:p>
          <a:p>
            <a:pPr marL="225425" indent="-225425">
              <a:buFont typeface="Arial" pitchFamily="34" charset="0"/>
              <a:buChar char="•"/>
            </a:pPr>
            <a:r>
              <a:rPr lang="en-US" sz="2000" dirty="0" smtClean="0"/>
              <a:t>“</a:t>
            </a:r>
            <a:r>
              <a:rPr lang="en-US" sz="2000" dirty="0" err="1" smtClean="0"/>
              <a:t>q.op</a:t>
            </a:r>
            <a:r>
              <a:rPr lang="en-US" sz="2000" dirty="0" smtClean="0"/>
              <a:t>”, change the default OR condition to AND</a:t>
            </a:r>
          </a:p>
          <a:p>
            <a:pPr marL="225425" indent="-225425">
              <a:buFont typeface="Arial" pitchFamily="34" charset="0"/>
              <a:buChar char="•"/>
            </a:pPr>
            <a:endParaRPr lang="en-US" sz="2000" dirty="0"/>
          </a:p>
          <a:p>
            <a:pPr marL="225425" indent="-225425">
              <a:buFont typeface="Arial" pitchFamily="34" charset="0"/>
              <a:buChar char="•"/>
            </a:pPr>
            <a:r>
              <a:rPr lang="en-US" sz="2000" dirty="0" smtClean="0"/>
              <a:t>Begin with “{!”, end with “}”, any number of key value pairs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9880" y="1570857"/>
            <a:ext cx="2771775"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3491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942" y="270472"/>
            <a:ext cx="8528858" cy="548048"/>
          </a:xfrm>
        </p:spPr>
        <p:txBody>
          <a:bodyPr/>
          <a:lstStyle/>
          <a:p>
            <a:r>
              <a:rPr lang="en-US" dirty="0" smtClean="0"/>
              <a:t>Describe the Queries-</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5</a:t>
            </a:fld>
            <a:endParaRPr lang="uk-UA" dirty="0"/>
          </a:p>
        </p:txBody>
      </p:sp>
      <p:sp>
        <p:nvSpPr>
          <p:cNvPr id="6" name="TextBox 5"/>
          <p:cNvSpPr txBox="1"/>
          <p:nvPr/>
        </p:nvSpPr>
        <p:spPr>
          <a:xfrm>
            <a:off x="3961465" y="1013801"/>
            <a:ext cx="4818741" cy="2862322"/>
          </a:xfrm>
          <a:prstGeom prst="rect">
            <a:avLst/>
          </a:prstGeom>
          <a:noFill/>
        </p:spPr>
        <p:txBody>
          <a:bodyPr wrap="square" rtlCol="0">
            <a:spAutoFit/>
          </a:bodyPr>
          <a:lstStyle/>
          <a:p>
            <a:pPr defTabSz="233363"/>
            <a:r>
              <a:rPr lang="en-US" sz="1800" dirty="0"/>
              <a:t>WHERE </a:t>
            </a:r>
            <a:r>
              <a:rPr lang="en-US" sz="1800" dirty="0" err="1"/>
              <a:t>solr_query</a:t>
            </a:r>
            <a:r>
              <a:rPr lang="en-US" sz="1800" dirty="0"/>
              <a:t> = '{"q" : "col6</a:t>
            </a:r>
            <a:r>
              <a:rPr lang="en-US" sz="1800" dirty="0" smtClean="0"/>
              <a:t>:</a:t>
            </a:r>
          </a:p>
          <a:p>
            <a:pPr defTabSz="233363"/>
            <a:r>
              <a:rPr lang="en-US" sz="1800" dirty="0"/>
              <a:t>	</a:t>
            </a:r>
            <a:r>
              <a:rPr lang="en-US" sz="1800" dirty="0" smtClean="0"/>
              <a:t>[</a:t>
            </a:r>
            <a:r>
              <a:rPr lang="en-US" sz="1800" dirty="0"/>
              <a:t>12.0 TO *] </a:t>
            </a:r>
            <a:r>
              <a:rPr lang="en-US" sz="1800" dirty="0" smtClean="0"/>
              <a:t>AND col7</a:t>
            </a:r>
            <a:r>
              <a:rPr lang="en-US" sz="1800" dirty="0"/>
              <a:t>:[* TO 26]", </a:t>
            </a:r>
            <a:r>
              <a:rPr lang="en-US" sz="1800" dirty="0" smtClean="0"/>
              <a:t>	"</a:t>
            </a:r>
            <a:r>
              <a:rPr lang="en-US" sz="1800" dirty="0"/>
              <a:t>sort":"col6 ASC, </a:t>
            </a:r>
            <a:r>
              <a:rPr lang="en-US" sz="1800" dirty="0" smtClean="0"/>
              <a:t>col7 </a:t>
            </a:r>
            <a:r>
              <a:rPr lang="en-US" sz="1800" dirty="0"/>
              <a:t>DESC, col3 ASC" }';</a:t>
            </a:r>
          </a:p>
          <a:p>
            <a:pPr defTabSz="233363"/>
            <a:endParaRPr lang="en-US" sz="1800" dirty="0"/>
          </a:p>
          <a:p>
            <a:pPr defTabSz="233363"/>
            <a:r>
              <a:rPr lang="en-US" sz="1800" dirty="0" smtClean="0"/>
              <a:t>WHERE </a:t>
            </a:r>
            <a:r>
              <a:rPr lang="en-US" sz="1800" dirty="0"/>
              <a:t>col5 LIKE  '%</a:t>
            </a:r>
            <a:r>
              <a:rPr lang="en-US" sz="1800" dirty="0" err="1"/>
              <a:t>ar</a:t>
            </a:r>
            <a:r>
              <a:rPr lang="en-US" sz="1800" dirty="0"/>
              <a:t>%';</a:t>
            </a:r>
          </a:p>
          <a:p>
            <a:pPr defTabSz="233363"/>
            <a:r>
              <a:rPr lang="en-US" sz="1800" dirty="0" smtClean="0"/>
              <a:t>WHERE </a:t>
            </a:r>
            <a:r>
              <a:rPr lang="en-US" sz="1800" dirty="0"/>
              <a:t>col4 IN (2, 4);</a:t>
            </a:r>
          </a:p>
          <a:p>
            <a:pPr defTabSz="233363"/>
            <a:r>
              <a:rPr lang="en-US" sz="1800" dirty="0" smtClean="0"/>
              <a:t>WHERE </a:t>
            </a:r>
            <a:r>
              <a:rPr lang="en-US" sz="1800" dirty="0"/>
              <a:t>col9 CONTAINS ('Vault');</a:t>
            </a:r>
          </a:p>
          <a:p>
            <a:pPr defTabSz="233363"/>
            <a:endParaRPr lang="en-US" sz="1800" dirty="0"/>
          </a:p>
          <a:p>
            <a:pPr defTabSz="233363"/>
            <a:r>
              <a:rPr lang="en-US" sz="1800" dirty="0"/>
              <a:t>WHERE </a:t>
            </a:r>
            <a:r>
              <a:rPr lang="en-US" sz="1800" dirty="0" err="1"/>
              <a:t>solr_query</a:t>
            </a:r>
            <a:r>
              <a:rPr lang="en-US" sz="1800" dirty="0"/>
              <a:t> = 'col8</a:t>
            </a:r>
            <a:r>
              <a:rPr lang="en-US" sz="1800" dirty="0" smtClean="0"/>
              <a:t>:</a:t>
            </a:r>
          </a:p>
          <a:p>
            <a:pPr defTabSz="233363"/>
            <a:r>
              <a:rPr lang="en-US" sz="1800" dirty="0"/>
              <a:t>	</a:t>
            </a:r>
            <a:r>
              <a:rPr lang="en-US" sz="1800" dirty="0" smtClean="0"/>
              <a:t>[</a:t>
            </a:r>
            <a:r>
              <a:rPr lang="en-US" sz="1800" dirty="0"/>
              <a:t>15.9 TO 16.00003]';</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965" y="1283035"/>
            <a:ext cx="943143" cy="1177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72106" y="2460790"/>
            <a:ext cx="3147015" cy="1477328"/>
          </a:xfrm>
          <a:prstGeom prst="rect">
            <a:avLst/>
          </a:prstGeom>
          <a:noFill/>
        </p:spPr>
        <p:txBody>
          <a:bodyPr wrap="none" rtlCol="0">
            <a:spAutoFit/>
          </a:bodyPr>
          <a:lstStyle/>
          <a:p>
            <a:r>
              <a:rPr lang="en-US" sz="1800" b="1" dirty="0" smtClean="0">
                <a:solidFill>
                  <a:srgbClr val="00B0F0"/>
                </a:solidFill>
              </a:rPr>
              <a:t>Core, Search</a:t>
            </a:r>
          </a:p>
          <a:p>
            <a:r>
              <a:rPr lang="en-US" sz="1800" b="1" dirty="0" smtClean="0">
                <a:solidFill>
                  <a:srgbClr val="00B0F0"/>
                </a:solidFill>
              </a:rPr>
              <a:t>Field Type, Field Attributes</a:t>
            </a:r>
          </a:p>
          <a:p>
            <a:r>
              <a:rPr lang="en-US" sz="1800" b="1" dirty="0" smtClean="0">
                <a:solidFill>
                  <a:srgbClr val="00B0F0"/>
                </a:solidFill>
              </a:rPr>
              <a:t>(Other objects)</a:t>
            </a:r>
          </a:p>
          <a:p>
            <a:endParaRPr lang="en-US" sz="1800" b="1" dirty="0">
              <a:solidFill>
                <a:srgbClr val="00B0F0"/>
              </a:solidFill>
            </a:endParaRPr>
          </a:p>
          <a:p>
            <a:r>
              <a:rPr lang="en-US" sz="1800" b="1" dirty="0" smtClean="0">
                <a:solidFill>
                  <a:srgbClr val="00B0F0"/>
                </a:solidFill>
              </a:rPr>
              <a:t>CQL Predicates</a:t>
            </a:r>
          </a:p>
        </p:txBody>
      </p:sp>
    </p:spTree>
    <p:extLst>
      <p:ext uri="{BB962C8B-B14F-4D97-AF65-F5344CB8AC3E}">
        <p14:creationId xmlns:p14="http://schemas.microsoft.com/office/powerpoint/2010/main" val="1496154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Standard Query Parser: </a:t>
            </a:r>
            <a:r>
              <a:rPr lang="en-US" dirty="0" smtClean="0"/>
              <a:t>Parameters, </a:t>
            </a:r>
            <a:r>
              <a:rPr lang="en-US" dirty="0" err="1" smtClean="0"/>
              <a:t>df</a:t>
            </a:r>
            <a:endParaRPr lang="en-US"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3" name="Slide Number Placeholder 2"/>
          <p:cNvSpPr>
            <a:spLocks noGrp="1"/>
          </p:cNvSpPr>
          <p:nvPr>
            <p:ph type="sldNum" sz="quarter" idx="11"/>
          </p:nvPr>
        </p:nvSpPr>
        <p:spPr/>
        <p:txBody>
          <a:bodyPr/>
          <a:lstStyle/>
          <a:p>
            <a:r>
              <a:rPr lang="en-US" dirty="0" smtClean="0"/>
              <a:t>000-DTSE-Search-7451-60-DM-</a:t>
            </a:r>
            <a:fld id="{5A6FB346-E907-314D-8DE1-ECD2B2B6AA1B}" type="slidenum">
              <a:rPr lang="uk-UA" smtClean="0"/>
              <a:pPr/>
              <a:t>50</a:t>
            </a:fld>
            <a:endParaRPr lang="uk-UA" dirty="0"/>
          </a:p>
        </p:txBody>
      </p:sp>
      <p:sp>
        <p:nvSpPr>
          <p:cNvPr id="8" name="Content Placeholder 3"/>
          <p:cNvSpPr txBox="1">
            <a:spLocks/>
          </p:cNvSpPr>
          <p:nvPr/>
        </p:nvSpPr>
        <p:spPr>
          <a:xfrm>
            <a:off x="4841104" y="1568213"/>
            <a:ext cx="4203290" cy="1794420"/>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defTabSz="225425">
              <a:spcBef>
                <a:spcPts val="0"/>
              </a:spcBef>
              <a:spcAft>
                <a:spcPts val="0"/>
              </a:spcAft>
              <a:buFont typeface="Arial"/>
              <a:buNone/>
            </a:pPr>
            <a:r>
              <a:rPr lang="en-US" sz="1800" dirty="0" smtClean="0"/>
              <a:t>Data is :</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aaa</a:t>
            </a:r>
            <a:r>
              <a:rPr lang="en-US" dirty="0" smtClean="0">
                <a:latin typeface="Courier New" pitchFamily="49" charset="0"/>
                <a:cs typeface="Courier New" pitchFamily="49" charset="0"/>
              </a:rPr>
              <a:t>', 'Mary' , 'Dog Cat Bird'</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bbb</a:t>
            </a:r>
            <a:r>
              <a:rPr lang="en-US" dirty="0" smtClean="0">
                <a:latin typeface="Courier New" pitchFamily="49" charset="0"/>
                <a:cs typeface="Courier New" pitchFamily="49" charset="0"/>
              </a:rPr>
              <a:t>', 'Harry', 'Dog Mouse Cat'</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'ccc', 'Dave' , 'Dog Mule Cat'</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ddd</a:t>
            </a:r>
            <a:r>
              <a:rPr lang="en-US" dirty="0" smtClean="0">
                <a:latin typeface="Courier New" pitchFamily="49" charset="0"/>
                <a:cs typeface="Courier New" pitchFamily="49" charset="0"/>
              </a:rPr>
              <a:t>', 'David', 'Cat Dog Bird'</a:t>
            </a:r>
          </a:p>
        </p:txBody>
      </p:sp>
      <p:sp>
        <p:nvSpPr>
          <p:cNvPr id="9" name="TextBox 8"/>
          <p:cNvSpPr txBox="1"/>
          <p:nvPr/>
        </p:nvSpPr>
        <p:spPr>
          <a:xfrm>
            <a:off x="383458" y="1101213"/>
            <a:ext cx="3935693" cy="2862322"/>
          </a:xfrm>
          <a:prstGeom prst="rect">
            <a:avLst/>
          </a:prstGeom>
          <a:noFill/>
        </p:spPr>
        <p:txBody>
          <a:bodyPr wrap="none" rtlCol="0">
            <a:spAutoFit/>
          </a:bodyPr>
          <a:lstStyle/>
          <a:p>
            <a:pPr defTabSz="225425"/>
            <a:r>
              <a:rPr lang="en-US" sz="1800" dirty="0"/>
              <a:t>SELECT col1, col6 FROM t10 </a:t>
            </a:r>
            <a:endParaRPr lang="en-US" sz="1800" dirty="0" smtClean="0"/>
          </a:p>
          <a:p>
            <a:pPr defTabSz="225425"/>
            <a:r>
              <a:rPr lang="en-US" sz="1800" dirty="0" smtClean="0"/>
              <a:t>WHERE </a:t>
            </a:r>
            <a:r>
              <a:rPr lang="en-US" sz="1800" dirty="0" err="1" smtClean="0"/>
              <a:t>solr_query</a:t>
            </a:r>
            <a:r>
              <a:rPr lang="en-US" sz="1800" dirty="0" smtClean="0"/>
              <a:t> </a:t>
            </a:r>
            <a:r>
              <a:rPr lang="en-US" sz="1800" dirty="0"/>
              <a:t>= </a:t>
            </a:r>
            <a:endParaRPr lang="en-US" sz="1800" dirty="0" smtClean="0"/>
          </a:p>
          <a:p>
            <a:pPr defTabSz="225425"/>
            <a:r>
              <a:rPr lang="en-US" sz="1800" dirty="0" smtClean="0"/>
              <a:t>	‘{ </a:t>
            </a:r>
            <a:r>
              <a:rPr lang="en-US" sz="1800" dirty="0"/>
              <a:t>"q" : "col6:(Mouse Mule)" }';</a:t>
            </a:r>
          </a:p>
          <a:p>
            <a:pPr defTabSz="225425"/>
            <a:endParaRPr lang="en-US" sz="1800" dirty="0"/>
          </a:p>
          <a:p>
            <a:pPr defTabSz="225425"/>
            <a:r>
              <a:rPr lang="en-US" sz="1800" dirty="0"/>
              <a:t>	</a:t>
            </a:r>
            <a:r>
              <a:rPr lang="en-US" sz="1800" dirty="0" smtClean="0"/>
              <a:t>'{ </a:t>
            </a:r>
            <a:r>
              <a:rPr lang="en-US" sz="1800" dirty="0"/>
              <a:t>"q" : "</a:t>
            </a:r>
            <a:r>
              <a:rPr lang="en-US" sz="1800" dirty="0">
                <a:solidFill>
                  <a:srgbClr val="00B0F0"/>
                </a:solidFill>
              </a:rPr>
              <a:t>{! </a:t>
            </a:r>
            <a:r>
              <a:rPr lang="en-US" sz="1800" dirty="0" err="1">
                <a:solidFill>
                  <a:srgbClr val="00B0F0"/>
                </a:solidFill>
              </a:rPr>
              <a:t>df</a:t>
            </a:r>
            <a:r>
              <a:rPr lang="en-US" sz="1800" dirty="0">
                <a:solidFill>
                  <a:srgbClr val="00B0F0"/>
                </a:solidFill>
              </a:rPr>
              <a:t>=col6}</a:t>
            </a:r>
            <a:r>
              <a:rPr lang="en-US" sz="1800" dirty="0"/>
              <a:t>(Mouse Mule)" }';</a:t>
            </a:r>
          </a:p>
          <a:p>
            <a:pPr defTabSz="225425"/>
            <a:endParaRPr lang="en-US" sz="1800" dirty="0">
              <a:latin typeface="Courier New" pitchFamily="49" charset="0"/>
              <a:cs typeface="Courier New" pitchFamily="49" charset="0"/>
            </a:endParaRPr>
          </a:p>
          <a:p>
            <a:pPr defTabSz="225425"/>
            <a:r>
              <a:rPr lang="en-US" sz="1800" dirty="0">
                <a:latin typeface="Courier New" pitchFamily="49" charset="0"/>
                <a:cs typeface="Courier New" pitchFamily="49" charset="0"/>
              </a:rPr>
              <a:t> col1 | col6</a:t>
            </a:r>
          </a:p>
          <a:p>
            <a:pPr defTabSz="225425"/>
            <a:r>
              <a:rPr lang="en-US" sz="1800" dirty="0">
                <a:latin typeface="Courier New" pitchFamily="49" charset="0"/>
                <a:cs typeface="Courier New" pitchFamily="49" charset="0"/>
              </a:rPr>
              <a:t>------+---------------</a:t>
            </a:r>
          </a:p>
          <a:p>
            <a:pPr defTabSz="225425"/>
            <a:r>
              <a:rPr lang="en-US" sz="1800" dirty="0">
                <a:latin typeface="Courier New" pitchFamily="49" charset="0"/>
                <a:cs typeface="Courier New" pitchFamily="49" charset="0"/>
              </a:rPr>
              <a:t>  ccc |  Dog Mule Cat</a:t>
            </a:r>
          </a:p>
          <a:p>
            <a:pPr defTabSz="225425"/>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bbb</a:t>
            </a:r>
            <a:r>
              <a:rPr lang="en-US" sz="1800" dirty="0">
                <a:latin typeface="Courier New" pitchFamily="49" charset="0"/>
                <a:cs typeface="Courier New" pitchFamily="49" charset="0"/>
              </a:rPr>
              <a:t> | Dog Mouse Cat</a:t>
            </a:r>
            <a:endParaRPr lang="en-US" sz="1800" dirty="0" smtClean="0">
              <a:latin typeface="Courier New" pitchFamily="49" charset="0"/>
              <a:cs typeface="Courier New" pitchFamily="49" charset="0"/>
            </a:endParaRPr>
          </a:p>
        </p:txBody>
      </p:sp>
    </p:spTree>
    <p:extLst>
      <p:ext uri="{BB962C8B-B14F-4D97-AF65-F5344CB8AC3E}">
        <p14:creationId xmlns:p14="http://schemas.microsoft.com/office/powerpoint/2010/main" val="2295487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01497" y="634150"/>
            <a:ext cx="4315077" cy="548048"/>
          </a:xfrm>
        </p:spPr>
        <p:txBody>
          <a:bodyPr/>
          <a:lstStyle/>
          <a:p>
            <a:r>
              <a:rPr lang="en-US" dirty="0"/>
              <a:t>Standard Query Parser: </a:t>
            </a:r>
            <a:r>
              <a:rPr lang="en-US" dirty="0" smtClean="0"/>
              <a:t>Parameters, </a:t>
            </a:r>
            <a:r>
              <a:rPr lang="en-US" dirty="0" err="1" smtClean="0"/>
              <a:t>q.op</a:t>
            </a:r>
            <a:endParaRPr lang="en-US"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3" name="Slide Number Placeholder 2"/>
          <p:cNvSpPr>
            <a:spLocks noGrp="1"/>
          </p:cNvSpPr>
          <p:nvPr>
            <p:ph type="sldNum" sz="quarter" idx="11"/>
          </p:nvPr>
        </p:nvSpPr>
        <p:spPr/>
        <p:txBody>
          <a:bodyPr/>
          <a:lstStyle/>
          <a:p>
            <a:r>
              <a:rPr lang="en-US" dirty="0" smtClean="0"/>
              <a:t>000-DTSE-Search-7451-60-DM-</a:t>
            </a:r>
            <a:fld id="{5A6FB346-E907-314D-8DE1-ECD2B2B6AA1B}" type="slidenum">
              <a:rPr lang="uk-UA" smtClean="0"/>
              <a:pPr/>
              <a:t>51</a:t>
            </a:fld>
            <a:endParaRPr lang="uk-UA" dirty="0"/>
          </a:p>
        </p:txBody>
      </p:sp>
      <p:sp>
        <p:nvSpPr>
          <p:cNvPr id="6" name="Content Placeholder 3"/>
          <p:cNvSpPr txBox="1">
            <a:spLocks/>
          </p:cNvSpPr>
          <p:nvPr/>
        </p:nvSpPr>
        <p:spPr>
          <a:xfrm>
            <a:off x="4831272" y="1568213"/>
            <a:ext cx="4203290" cy="1794420"/>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defTabSz="225425">
              <a:spcBef>
                <a:spcPts val="0"/>
              </a:spcBef>
              <a:spcAft>
                <a:spcPts val="0"/>
              </a:spcAft>
              <a:buFont typeface="Arial"/>
              <a:buNone/>
            </a:pPr>
            <a:r>
              <a:rPr lang="en-US" sz="1800" dirty="0" smtClean="0"/>
              <a:t>Data is :</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aaa</a:t>
            </a:r>
            <a:r>
              <a:rPr lang="en-US" dirty="0" smtClean="0">
                <a:latin typeface="Courier New" pitchFamily="49" charset="0"/>
                <a:cs typeface="Courier New" pitchFamily="49" charset="0"/>
              </a:rPr>
              <a:t>', 'Mary' , 'Dog Cat Bird'</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bbb</a:t>
            </a:r>
            <a:r>
              <a:rPr lang="en-US" dirty="0" smtClean="0">
                <a:latin typeface="Courier New" pitchFamily="49" charset="0"/>
                <a:cs typeface="Courier New" pitchFamily="49" charset="0"/>
              </a:rPr>
              <a:t>', 'Harry', 'Dog Mouse Cat'</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'ccc', 'Dave' , 'Dog Mule Cat'</a:t>
            </a:r>
          </a:p>
          <a:p>
            <a:pPr marL="6350" indent="0" defTabSz="225425">
              <a:spcBef>
                <a:spcPts val="0"/>
              </a:spcBef>
              <a:spcAft>
                <a:spcPts val="0"/>
              </a:spcAft>
              <a:buFont typeface="Arial"/>
              <a:buNone/>
            </a:pPr>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ddd</a:t>
            </a:r>
            <a:r>
              <a:rPr lang="en-US" dirty="0" smtClean="0">
                <a:latin typeface="Courier New" pitchFamily="49" charset="0"/>
                <a:cs typeface="Courier New" pitchFamily="49" charset="0"/>
              </a:rPr>
              <a:t>', 'David', 'Cat Dog Bird'</a:t>
            </a:r>
          </a:p>
        </p:txBody>
      </p:sp>
      <p:sp>
        <p:nvSpPr>
          <p:cNvPr id="7" name="TextBox 6"/>
          <p:cNvSpPr txBox="1"/>
          <p:nvPr/>
        </p:nvSpPr>
        <p:spPr>
          <a:xfrm>
            <a:off x="228730" y="279557"/>
            <a:ext cx="4602542" cy="4247317"/>
          </a:xfrm>
          <a:prstGeom prst="rect">
            <a:avLst/>
          </a:prstGeom>
          <a:noFill/>
        </p:spPr>
        <p:txBody>
          <a:bodyPr wrap="none" rtlCol="0">
            <a:spAutoFit/>
          </a:bodyPr>
          <a:lstStyle/>
          <a:p>
            <a:pPr defTabSz="225425"/>
            <a:r>
              <a:rPr lang="en-US" sz="1800" dirty="0"/>
              <a:t>SELECT col1, col6 FROM t10 </a:t>
            </a:r>
          </a:p>
          <a:p>
            <a:pPr defTabSz="225425"/>
            <a:r>
              <a:rPr lang="en-US" sz="1800" dirty="0"/>
              <a:t>WHERE </a:t>
            </a:r>
            <a:r>
              <a:rPr lang="en-US" sz="1800" dirty="0" err="1"/>
              <a:t>solr_query</a:t>
            </a:r>
            <a:r>
              <a:rPr lang="en-US" sz="1800" dirty="0"/>
              <a:t> = </a:t>
            </a:r>
            <a:r>
              <a:rPr lang="en-US" sz="1800" dirty="0" smtClean="0"/>
              <a:t>'{ </a:t>
            </a:r>
            <a:r>
              <a:rPr lang="en-US" sz="1800" dirty="0"/>
              <a:t>"q" : </a:t>
            </a:r>
            <a:endParaRPr lang="en-US" sz="1800" dirty="0" smtClean="0"/>
          </a:p>
          <a:p>
            <a:pPr defTabSz="225425"/>
            <a:r>
              <a:rPr lang="en-US" sz="1800" dirty="0"/>
              <a:t>	</a:t>
            </a:r>
            <a:r>
              <a:rPr lang="en-US" sz="1800" dirty="0" smtClean="0"/>
              <a:t>"</a:t>
            </a:r>
            <a:r>
              <a:rPr lang="en-US" sz="1800" dirty="0" smtClean="0">
                <a:solidFill>
                  <a:srgbClr val="00B0F0"/>
                </a:solidFill>
              </a:rPr>
              <a:t>{! </a:t>
            </a:r>
            <a:r>
              <a:rPr lang="en-US" sz="1800" dirty="0" err="1">
                <a:solidFill>
                  <a:srgbClr val="00B0F0"/>
                </a:solidFill>
              </a:rPr>
              <a:t>q.op</a:t>
            </a:r>
            <a:r>
              <a:rPr lang="en-US" sz="1800" dirty="0">
                <a:solidFill>
                  <a:srgbClr val="00B0F0"/>
                </a:solidFill>
              </a:rPr>
              <a:t>=AND}</a:t>
            </a:r>
            <a:r>
              <a:rPr lang="en-US" sz="1800" dirty="0"/>
              <a:t>col6:(Mouse Mule)" }';</a:t>
            </a:r>
          </a:p>
          <a:p>
            <a:pPr defTabSz="225425"/>
            <a:endParaRPr lang="en-US" sz="1800" dirty="0"/>
          </a:p>
          <a:p>
            <a:pPr defTabSz="225425"/>
            <a:r>
              <a:rPr lang="en-US" sz="1800" dirty="0">
                <a:latin typeface="Courier New" pitchFamily="49" charset="0"/>
                <a:cs typeface="Courier New" pitchFamily="49" charset="0"/>
              </a:rPr>
              <a:t> col1 | col6</a:t>
            </a:r>
          </a:p>
          <a:p>
            <a:pPr defTabSz="225425"/>
            <a:r>
              <a:rPr lang="en-US" sz="1800" dirty="0" smtClean="0">
                <a:latin typeface="Courier New" pitchFamily="49" charset="0"/>
                <a:cs typeface="Courier New" pitchFamily="49" charset="0"/>
              </a:rPr>
              <a:t>------+------</a:t>
            </a:r>
            <a:endParaRPr lang="en-US" sz="1800" dirty="0">
              <a:latin typeface="Courier New" pitchFamily="49" charset="0"/>
              <a:cs typeface="Courier New" pitchFamily="49" charset="0"/>
            </a:endParaRPr>
          </a:p>
          <a:p>
            <a:pPr defTabSz="225425"/>
            <a:r>
              <a:rPr lang="en-US" sz="1800" dirty="0">
                <a:latin typeface="Courier New" pitchFamily="49" charset="0"/>
                <a:cs typeface="Courier New" pitchFamily="49" charset="0"/>
              </a:rPr>
              <a:t>(0 rows)</a:t>
            </a:r>
          </a:p>
          <a:p>
            <a:pPr defTabSz="225425"/>
            <a:endParaRPr lang="en-US" sz="1800" dirty="0" smtClean="0"/>
          </a:p>
          <a:p>
            <a:pPr defTabSz="225425"/>
            <a:r>
              <a:rPr lang="en-US" sz="1800" dirty="0"/>
              <a:t>	</a:t>
            </a:r>
            <a:r>
              <a:rPr lang="en-US" sz="1800" dirty="0" smtClean="0"/>
              <a:t>...</a:t>
            </a:r>
          </a:p>
          <a:p>
            <a:pPr defTabSz="225425"/>
            <a:r>
              <a:rPr lang="en-US" sz="1800" dirty="0"/>
              <a:t>	</a:t>
            </a:r>
            <a:r>
              <a:rPr lang="en-US" sz="1800" dirty="0" smtClean="0"/>
              <a:t>'{ </a:t>
            </a:r>
            <a:r>
              <a:rPr lang="en-US" sz="1800" dirty="0"/>
              <a:t>"q" : "{! </a:t>
            </a:r>
            <a:r>
              <a:rPr lang="en-US" sz="1800" dirty="0" err="1"/>
              <a:t>q.op</a:t>
            </a:r>
            <a:r>
              <a:rPr lang="en-US" sz="1800" dirty="0"/>
              <a:t>=OR}col6:(Mouse Mule)" }';</a:t>
            </a:r>
          </a:p>
          <a:p>
            <a:pPr defTabSz="225425"/>
            <a:endParaRPr lang="en-US" sz="1800" dirty="0"/>
          </a:p>
          <a:p>
            <a:pPr defTabSz="225425"/>
            <a:r>
              <a:rPr lang="en-US" sz="1800" dirty="0">
                <a:latin typeface="Courier New" pitchFamily="49" charset="0"/>
                <a:cs typeface="Courier New" pitchFamily="49" charset="0"/>
              </a:rPr>
              <a:t> col1 | col6</a:t>
            </a:r>
          </a:p>
          <a:p>
            <a:pPr defTabSz="225425"/>
            <a:r>
              <a:rPr lang="en-US" sz="1800" dirty="0">
                <a:latin typeface="Courier New" pitchFamily="49" charset="0"/>
                <a:cs typeface="Courier New" pitchFamily="49" charset="0"/>
              </a:rPr>
              <a:t>------+---------------</a:t>
            </a:r>
          </a:p>
          <a:p>
            <a:pPr defTabSz="225425"/>
            <a:r>
              <a:rPr lang="en-US" sz="1800" dirty="0">
                <a:latin typeface="Courier New" pitchFamily="49" charset="0"/>
                <a:cs typeface="Courier New" pitchFamily="49" charset="0"/>
              </a:rPr>
              <a:t>  ccc |  Dog Mule Cat</a:t>
            </a:r>
          </a:p>
          <a:p>
            <a:pPr defTabSz="225425"/>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bbb</a:t>
            </a:r>
            <a:r>
              <a:rPr lang="en-US" sz="1800" dirty="0">
                <a:latin typeface="Courier New" pitchFamily="49" charset="0"/>
                <a:cs typeface="Courier New" pitchFamily="49" charset="0"/>
              </a:rPr>
              <a:t> | Dog Mouse Cat</a:t>
            </a:r>
          </a:p>
        </p:txBody>
      </p:sp>
    </p:spTree>
    <p:extLst>
      <p:ext uri="{BB962C8B-B14F-4D97-AF65-F5344CB8AC3E}">
        <p14:creationId xmlns:p14="http://schemas.microsoft.com/office/powerpoint/2010/main" val="30834915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dismax</a:t>
            </a:r>
            <a:r>
              <a:rPr lang="en-US" dirty="0" smtClean="0"/>
              <a:t> </a:t>
            </a:r>
            <a:r>
              <a:rPr lang="en-US" dirty="0"/>
              <a:t>Query Parser: Parameters</a:t>
            </a:r>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3" name="Slide Number Placeholder 2"/>
          <p:cNvSpPr>
            <a:spLocks noGrp="1"/>
          </p:cNvSpPr>
          <p:nvPr>
            <p:ph type="sldNum" sz="quarter" idx="11"/>
          </p:nvPr>
        </p:nvSpPr>
        <p:spPr/>
        <p:txBody>
          <a:bodyPr/>
          <a:lstStyle/>
          <a:p>
            <a:r>
              <a:rPr lang="en-US" dirty="0" smtClean="0"/>
              <a:t>000-DTSE-Search-7451-60-DM-</a:t>
            </a:r>
            <a:fld id="{5A6FB346-E907-314D-8DE1-ECD2B2B6AA1B}" type="slidenum">
              <a:rPr lang="uk-UA" smtClean="0"/>
              <a:pPr/>
              <a:t>52</a:t>
            </a:fld>
            <a:endParaRPr lang="uk-UA" dirty="0"/>
          </a:p>
        </p:txBody>
      </p:sp>
      <p:sp>
        <p:nvSpPr>
          <p:cNvPr id="6" name="TextBox 5"/>
          <p:cNvSpPr txBox="1"/>
          <p:nvPr/>
        </p:nvSpPr>
        <p:spPr>
          <a:xfrm>
            <a:off x="373626" y="1054495"/>
            <a:ext cx="8542949" cy="3139321"/>
          </a:xfrm>
          <a:prstGeom prst="rect">
            <a:avLst/>
          </a:prstGeom>
          <a:noFill/>
        </p:spPr>
        <p:txBody>
          <a:bodyPr wrap="square" rtlCol="0">
            <a:spAutoFit/>
          </a:bodyPr>
          <a:lstStyle/>
          <a:p>
            <a:pPr marL="225425" indent="-225425">
              <a:buFont typeface="Arial" pitchFamily="34" charset="0"/>
              <a:buChar char="•"/>
            </a:pPr>
            <a:r>
              <a:rPr lang="en-US" sz="1800" dirty="0" smtClean="0">
                <a:solidFill>
                  <a:srgbClr val="00B0F0"/>
                </a:solidFill>
              </a:rPr>
              <a:t>“q”</a:t>
            </a:r>
            <a:r>
              <a:rPr lang="en-US" sz="1800" dirty="0" smtClean="0"/>
              <a:t>, the standard</a:t>
            </a:r>
            <a:endParaRPr lang="en-US" sz="1800" dirty="0"/>
          </a:p>
          <a:p>
            <a:pPr marL="225425" indent="-225425">
              <a:buFont typeface="Arial" pitchFamily="34" charset="0"/>
              <a:buChar char="•"/>
            </a:pPr>
            <a:r>
              <a:rPr lang="en-US" sz="1800" dirty="0" smtClean="0">
                <a:solidFill>
                  <a:srgbClr val="00B0F0"/>
                </a:solidFill>
              </a:rPr>
              <a:t>“</a:t>
            </a:r>
            <a:r>
              <a:rPr lang="en-US" sz="1800" dirty="0" err="1" smtClean="0">
                <a:solidFill>
                  <a:srgbClr val="00B0F0"/>
                </a:solidFill>
              </a:rPr>
              <a:t>q.alt</a:t>
            </a:r>
            <a:r>
              <a:rPr lang="en-US" sz="1800" dirty="0">
                <a:solidFill>
                  <a:srgbClr val="00B0F0"/>
                </a:solidFill>
              </a:rPr>
              <a:t>”</a:t>
            </a:r>
            <a:r>
              <a:rPr lang="en-US" sz="1800" dirty="0"/>
              <a:t>, Calls the standard query parser and defines query input strings, when the q parameter is not used.</a:t>
            </a:r>
            <a:endParaRPr lang="en-US" sz="1800" dirty="0" smtClean="0"/>
          </a:p>
          <a:p>
            <a:pPr marL="225425" indent="-225425">
              <a:buFont typeface="Arial" pitchFamily="34" charset="0"/>
              <a:buChar char="•"/>
            </a:pPr>
            <a:r>
              <a:rPr lang="en-US" sz="1800" dirty="0" smtClean="0">
                <a:solidFill>
                  <a:srgbClr val="00B0F0"/>
                </a:solidFill>
              </a:rPr>
              <a:t>“</a:t>
            </a:r>
            <a:r>
              <a:rPr lang="en-US" sz="1800" dirty="0" err="1" smtClean="0">
                <a:solidFill>
                  <a:srgbClr val="00B0F0"/>
                </a:solidFill>
              </a:rPr>
              <a:t>qf</a:t>
            </a:r>
            <a:r>
              <a:rPr lang="en-US" sz="1800" dirty="0" smtClean="0">
                <a:solidFill>
                  <a:srgbClr val="00B0F0"/>
                </a:solidFill>
              </a:rPr>
              <a:t>”</a:t>
            </a:r>
            <a:r>
              <a:rPr lang="en-US" sz="1800" dirty="0"/>
              <a:t>, Query Fields: specifies the fields in the index on which to perform the query. If absent, defaults to </a:t>
            </a:r>
            <a:r>
              <a:rPr lang="en-US" sz="1800" dirty="0" err="1"/>
              <a:t>df</a:t>
            </a:r>
            <a:r>
              <a:rPr lang="en-US" sz="1800" dirty="0"/>
              <a:t>.</a:t>
            </a:r>
            <a:endParaRPr lang="en-US" sz="1800" dirty="0" smtClean="0"/>
          </a:p>
          <a:p>
            <a:pPr marL="225425" indent="-225425">
              <a:buFont typeface="Arial" pitchFamily="34" charset="0"/>
              <a:buChar char="•"/>
            </a:pPr>
            <a:r>
              <a:rPr lang="en-US" sz="1800" dirty="0" smtClean="0">
                <a:solidFill>
                  <a:srgbClr val="00B0F0"/>
                </a:solidFill>
              </a:rPr>
              <a:t>“mm”</a:t>
            </a:r>
            <a:r>
              <a:rPr lang="en-US" sz="1800" dirty="0"/>
              <a:t>, Minimum "Should" Match: specifies a minimum number of clauses that must match in a query.</a:t>
            </a:r>
            <a:endParaRPr lang="en-US" sz="1800" dirty="0" smtClean="0"/>
          </a:p>
          <a:p>
            <a:pPr marL="225425" indent="-225425">
              <a:buFont typeface="Arial" pitchFamily="34" charset="0"/>
              <a:buChar char="•"/>
            </a:pPr>
            <a:r>
              <a:rPr lang="en-US" sz="1800" dirty="0" smtClean="0">
                <a:solidFill>
                  <a:srgbClr val="00B0F0"/>
                </a:solidFill>
              </a:rPr>
              <a:t>“</a:t>
            </a:r>
            <a:r>
              <a:rPr lang="en-US" sz="1800" dirty="0" err="1" smtClean="0">
                <a:solidFill>
                  <a:srgbClr val="00B0F0"/>
                </a:solidFill>
              </a:rPr>
              <a:t>pf</a:t>
            </a:r>
            <a:r>
              <a:rPr lang="en-US" sz="1800" dirty="0" smtClean="0">
                <a:solidFill>
                  <a:srgbClr val="00B0F0"/>
                </a:solidFill>
              </a:rPr>
              <a:t>”</a:t>
            </a:r>
            <a:r>
              <a:rPr lang="en-US" sz="1800" dirty="0"/>
              <a:t>, Phrase Fields: boosts the score of documents in cases where all of the terms in the q parameter appear in close proximity.</a:t>
            </a:r>
            <a:endParaRPr lang="en-US" sz="1800" dirty="0" smtClean="0"/>
          </a:p>
          <a:p>
            <a:pPr marL="225425" indent="-225425">
              <a:buFont typeface="Arial" pitchFamily="34" charset="0"/>
              <a:buChar char="•"/>
            </a:pPr>
            <a:r>
              <a:rPr lang="en-US" sz="1800" dirty="0" smtClean="0">
                <a:solidFill>
                  <a:srgbClr val="00B0F0"/>
                </a:solidFill>
              </a:rPr>
              <a:t>“</a:t>
            </a:r>
            <a:r>
              <a:rPr lang="en-US" sz="1800" dirty="0" err="1" smtClean="0">
                <a:solidFill>
                  <a:srgbClr val="00B0F0"/>
                </a:solidFill>
              </a:rPr>
              <a:t>ps</a:t>
            </a:r>
            <a:r>
              <a:rPr lang="en-US" sz="1800" dirty="0" smtClean="0">
                <a:solidFill>
                  <a:srgbClr val="00B0F0"/>
                </a:solidFill>
              </a:rPr>
              <a:t>”</a:t>
            </a:r>
            <a:r>
              <a:rPr lang="en-US" sz="1800" dirty="0"/>
              <a:t>, Phrase Slop: specifies the number of positions two terms can be apart in order to match the specified phrase</a:t>
            </a:r>
            <a:r>
              <a:rPr lang="en-US" sz="1800" dirty="0" smtClean="0"/>
              <a:t>.</a:t>
            </a:r>
          </a:p>
        </p:txBody>
      </p:sp>
    </p:spTree>
    <p:extLst>
      <p:ext uri="{BB962C8B-B14F-4D97-AF65-F5344CB8AC3E}">
        <p14:creationId xmlns:p14="http://schemas.microsoft.com/office/powerpoint/2010/main" val="30834915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dismax</a:t>
            </a:r>
            <a:r>
              <a:rPr lang="en-US" dirty="0"/>
              <a:t> Query Parser: Parameters</a:t>
            </a:r>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3" name="Slide Number Placeholder 2"/>
          <p:cNvSpPr>
            <a:spLocks noGrp="1"/>
          </p:cNvSpPr>
          <p:nvPr>
            <p:ph type="sldNum" sz="quarter" idx="11"/>
          </p:nvPr>
        </p:nvSpPr>
        <p:spPr/>
        <p:txBody>
          <a:bodyPr/>
          <a:lstStyle/>
          <a:p>
            <a:r>
              <a:rPr lang="en-US" dirty="0" smtClean="0"/>
              <a:t>000-DTSE-Search-7451-60-DM-</a:t>
            </a:r>
            <a:fld id="{5A6FB346-E907-314D-8DE1-ECD2B2B6AA1B}" type="slidenum">
              <a:rPr lang="uk-UA" smtClean="0"/>
              <a:pPr/>
              <a:t>53</a:t>
            </a:fld>
            <a:endParaRPr lang="uk-UA" dirty="0"/>
          </a:p>
        </p:txBody>
      </p:sp>
      <p:sp>
        <p:nvSpPr>
          <p:cNvPr id="6" name="TextBox 5"/>
          <p:cNvSpPr txBox="1"/>
          <p:nvPr/>
        </p:nvSpPr>
        <p:spPr>
          <a:xfrm>
            <a:off x="373626" y="956172"/>
            <a:ext cx="8542949" cy="2585323"/>
          </a:xfrm>
          <a:prstGeom prst="rect">
            <a:avLst/>
          </a:prstGeom>
          <a:noFill/>
        </p:spPr>
        <p:txBody>
          <a:bodyPr wrap="square" rtlCol="0">
            <a:spAutoFit/>
          </a:bodyPr>
          <a:lstStyle/>
          <a:p>
            <a:pPr marL="225425" indent="-225425">
              <a:buFont typeface="Arial" pitchFamily="34" charset="0"/>
              <a:buChar char="•"/>
            </a:pPr>
            <a:r>
              <a:rPr lang="en-US" sz="1800" dirty="0" smtClean="0">
                <a:solidFill>
                  <a:srgbClr val="00B0F0"/>
                </a:solidFill>
              </a:rPr>
              <a:t>“</a:t>
            </a:r>
            <a:r>
              <a:rPr lang="en-US" sz="1800" dirty="0" err="1" smtClean="0">
                <a:solidFill>
                  <a:srgbClr val="00B0F0"/>
                </a:solidFill>
              </a:rPr>
              <a:t>qs</a:t>
            </a:r>
            <a:r>
              <a:rPr lang="en-US" sz="1800" dirty="0" smtClean="0">
                <a:solidFill>
                  <a:srgbClr val="00B0F0"/>
                </a:solidFill>
              </a:rPr>
              <a:t>”</a:t>
            </a:r>
            <a:r>
              <a:rPr lang="en-US" sz="1800" dirty="0"/>
              <a:t>, Query Phrase Slop: specifies the number of positions two terms can be apart in order to match the specified phrase. Used specifically with the </a:t>
            </a:r>
            <a:r>
              <a:rPr lang="en-US" sz="1800" dirty="0" err="1"/>
              <a:t>qf</a:t>
            </a:r>
            <a:r>
              <a:rPr lang="en-US" sz="1800" dirty="0"/>
              <a:t> parameter.</a:t>
            </a:r>
            <a:endParaRPr lang="en-US" sz="1800" dirty="0" smtClean="0"/>
          </a:p>
          <a:p>
            <a:pPr marL="225425" indent="-225425">
              <a:buFont typeface="Arial" pitchFamily="34" charset="0"/>
              <a:buChar char="•"/>
            </a:pPr>
            <a:r>
              <a:rPr lang="en-US" sz="1800" dirty="0" smtClean="0">
                <a:solidFill>
                  <a:srgbClr val="00B0F0"/>
                </a:solidFill>
              </a:rPr>
              <a:t>“tie”</a:t>
            </a:r>
            <a:r>
              <a:rPr lang="en-US" sz="1800" dirty="0"/>
              <a:t>, Tie Breaker: specifies a float value (which should be something much less than 1) to use as tiebreaker in </a:t>
            </a:r>
            <a:r>
              <a:rPr lang="en-US" sz="1800" dirty="0" err="1"/>
              <a:t>DisMax</a:t>
            </a:r>
            <a:r>
              <a:rPr lang="en-US" sz="1800" dirty="0"/>
              <a:t> queries. Default: 0.0</a:t>
            </a:r>
            <a:endParaRPr lang="en-US" sz="1800" dirty="0" smtClean="0"/>
          </a:p>
          <a:p>
            <a:pPr marL="225425" indent="-225425">
              <a:buFont typeface="Arial" pitchFamily="34" charset="0"/>
              <a:buChar char="•"/>
            </a:pPr>
            <a:r>
              <a:rPr lang="en-US" sz="1800" dirty="0" smtClean="0">
                <a:solidFill>
                  <a:srgbClr val="00B0F0"/>
                </a:solidFill>
              </a:rPr>
              <a:t>“</a:t>
            </a:r>
            <a:r>
              <a:rPr lang="en-US" sz="1800" dirty="0" err="1" smtClean="0">
                <a:solidFill>
                  <a:srgbClr val="00B0F0"/>
                </a:solidFill>
              </a:rPr>
              <a:t>bq</a:t>
            </a:r>
            <a:r>
              <a:rPr lang="en-US" sz="1800" dirty="0" smtClean="0">
                <a:solidFill>
                  <a:srgbClr val="00B0F0"/>
                </a:solidFill>
              </a:rPr>
              <a:t>”</a:t>
            </a:r>
            <a:r>
              <a:rPr lang="en-US" sz="1800" dirty="0"/>
              <a:t>, Boost Query: specifies a factor by which a term or phrase should be "boosted" in importance when considering a match.</a:t>
            </a:r>
            <a:endParaRPr lang="en-US" sz="1800" dirty="0" smtClean="0"/>
          </a:p>
          <a:p>
            <a:pPr marL="225425" indent="-225425">
              <a:buFont typeface="Arial" pitchFamily="34" charset="0"/>
              <a:buChar char="•"/>
            </a:pPr>
            <a:r>
              <a:rPr lang="en-US" sz="1800" dirty="0" smtClean="0">
                <a:solidFill>
                  <a:srgbClr val="00B0F0"/>
                </a:solidFill>
              </a:rPr>
              <a:t>“bf”</a:t>
            </a:r>
            <a:r>
              <a:rPr lang="en-US" sz="1800" dirty="0"/>
              <a:t>, Boost Functions: specifies functions to be applied to boosts. (See for details about function queries.)</a:t>
            </a:r>
            <a:endParaRPr lang="en-US" sz="1800" dirty="0" smtClean="0"/>
          </a:p>
        </p:txBody>
      </p:sp>
    </p:spTree>
    <p:extLst>
      <p:ext uri="{BB962C8B-B14F-4D97-AF65-F5344CB8AC3E}">
        <p14:creationId xmlns:p14="http://schemas.microsoft.com/office/powerpoint/2010/main" val="30834915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edismax</a:t>
            </a:r>
            <a:r>
              <a:rPr lang="en-US" dirty="0" smtClean="0"/>
              <a:t> </a:t>
            </a:r>
            <a:r>
              <a:rPr lang="en-US" dirty="0"/>
              <a:t>Query Parser: Parameters</a:t>
            </a:r>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3" name="Slide Number Placeholder 2"/>
          <p:cNvSpPr>
            <a:spLocks noGrp="1"/>
          </p:cNvSpPr>
          <p:nvPr>
            <p:ph type="sldNum" sz="quarter" idx="11"/>
          </p:nvPr>
        </p:nvSpPr>
        <p:spPr/>
        <p:txBody>
          <a:bodyPr/>
          <a:lstStyle/>
          <a:p>
            <a:r>
              <a:rPr lang="en-US" dirty="0" smtClean="0"/>
              <a:t>000-DTSE-Search-7451-60-DM-</a:t>
            </a:r>
            <a:fld id="{5A6FB346-E907-314D-8DE1-ECD2B2B6AA1B}" type="slidenum">
              <a:rPr lang="uk-UA" smtClean="0"/>
              <a:pPr/>
              <a:t>54</a:t>
            </a:fld>
            <a:endParaRPr lang="uk-UA" dirty="0"/>
          </a:p>
        </p:txBody>
      </p:sp>
      <p:sp>
        <p:nvSpPr>
          <p:cNvPr id="6" name="TextBox 5"/>
          <p:cNvSpPr txBox="1"/>
          <p:nvPr/>
        </p:nvSpPr>
        <p:spPr>
          <a:xfrm>
            <a:off x="373626" y="956172"/>
            <a:ext cx="8542949" cy="3416320"/>
          </a:xfrm>
          <a:prstGeom prst="rect">
            <a:avLst/>
          </a:prstGeom>
          <a:noFill/>
        </p:spPr>
        <p:txBody>
          <a:bodyPr wrap="square" rtlCol="0">
            <a:spAutoFit/>
          </a:bodyPr>
          <a:lstStyle/>
          <a:p>
            <a:pPr marL="225425" indent="-225425">
              <a:buFont typeface="Arial" pitchFamily="34" charset="0"/>
              <a:buChar char="•"/>
            </a:pPr>
            <a:r>
              <a:rPr lang="en-US" sz="1800" dirty="0" smtClean="0">
                <a:solidFill>
                  <a:srgbClr val="00B0F0"/>
                </a:solidFill>
              </a:rPr>
              <a:t>“sow”</a:t>
            </a:r>
            <a:r>
              <a:rPr lang="en-US" sz="1800" dirty="0"/>
              <a:t>, Split on whitespace: if set to false, whitespace-separated term sequences will be provided to text analysis in one shot, enabling proper function of analysis filters that operate over term sequences, e.g. multi-word synonyms and shingles. Defaults to true: text analysis is invoked separately for each individual whitespace-separated term</a:t>
            </a:r>
            <a:r>
              <a:rPr lang="en-US" sz="1800" dirty="0" smtClean="0"/>
              <a:t>.</a:t>
            </a:r>
          </a:p>
          <a:p>
            <a:pPr marL="225425" indent="-225425">
              <a:buFont typeface="Arial" pitchFamily="34" charset="0"/>
              <a:buChar char="•"/>
            </a:pPr>
            <a:r>
              <a:rPr lang="en-US" sz="1800" dirty="0" smtClean="0">
                <a:solidFill>
                  <a:srgbClr val="00B0F0"/>
                </a:solidFill>
              </a:rPr>
              <a:t>“</a:t>
            </a:r>
            <a:r>
              <a:rPr lang="en-US" sz="1800" dirty="0" err="1" smtClean="0">
                <a:solidFill>
                  <a:srgbClr val="00B0F0"/>
                </a:solidFill>
              </a:rPr>
              <a:t>mm.autoRelax</a:t>
            </a:r>
            <a:r>
              <a:rPr lang="en-US" sz="1800" dirty="0" smtClean="0">
                <a:solidFill>
                  <a:srgbClr val="00B0F0"/>
                </a:solidFill>
              </a:rPr>
              <a:t>”</a:t>
            </a:r>
            <a:r>
              <a:rPr lang="en-US" sz="1800" dirty="0"/>
              <a:t>, If true, the number of clauses required (minimum should match) will automatically be relaxed if a clause is removed (by e.g. </a:t>
            </a:r>
            <a:r>
              <a:rPr lang="en-US" sz="1800" dirty="0" err="1"/>
              <a:t>stopwords</a:t>
            </a:r>
            <a:r>
              <a:rPr lang="en-US" sz="1800" dirty="0"/>
              <a:t> filter) from some but not all </a:t>
            </a:r>
            <a:r>
              <a:rPr lang="en-US" sz="1800" dirty="0" err="1"/>
              <a:t>qf</a:t>
            </a:r>
            <a:r>
              <a:rPr lang="en-US" sz="1800" dirty="0"/>
              <a:t> fields.</a:t>
            </a:r>
            <a:endParaRPr lang="en-US" sz="1800" dirty="0" smtClean="0"/>
          </a:p>
          <a:p>
            <a:pPr marL="225425" indent="-225425">
              <a:buFont typeface="Arial" pitchFamily="34" charset="0"/>
              <a:buChar char="•"/>
            </a:pPr>
            <a:r>
              <a:rPr lang="en-US" sz="1800" dirty="0" smtClean="0">
                <a:solidFill>
                  <a:srgbClr val="00B0F0"/>
                </a:solidFill>
              </a:rPr>
              <a:t>“boost”</a:t>
            </a:r>
            <a:r>
              <a:rPr lang="en-US" sz="1800" dirty="0"/>
              <a:t>, A multivalued list of strings parsed as queries with scores multiplied by the score from the main query for all matching documents.</a:t>
            </a:r>
            <a:endParaRPr lang="en-US" sz="1800" dirty="0" smtClean="0"/>
          </a:p>
          <a:p>
            <a:pPr marL="225425" indent="-225425">
              <a:buFont typeface="Arial" pitchFamily="34" charset="0"/>
              <a:buChar char="•"/>
            </a:pPr>
            <a:r>
              <a:rPr lang="en-US" sz="1800" dirty="0" smtClean="0">
                <a:solidFill>
                  <a:srgbClr val="00B0F0"/>
                </a:solidFill>
              </a:rPr>
              <a:t>“</a:t>
            </a:r>
            <a:r>
              <a:rPr lang="en-US" sz="1800" dirty="0" err="1">
                <a:solidFill>
                  <a:srgbClr val="00B0F0"/>
                </a:solidFill>
              </a:rPr>
              <a:t>l</a:t>
            </a:r>
            <a:r>
              <a:rPr lang="en-US" sz="1800" dirty="0" err="1" smtClean="0">
                <a:solidFill>
                  <a:srgbClr val="00B0F0"/>
                </a:solidFill>
              </a:rPr>
              <a:t>owercaseOperators</a:t>
            </a:r>
            <a:r>
              <a:rPr lang="en-US" sz="1800" dirty="0" smtClean="0">
                <a:solidFill>
                  <a:srgbClr val="00B0F0"/>
                </a:solidFill>
              </a:rPr>
              <a:t>”</a:t>
            </a:r>
            <a:r>
              <a:rPr lang="en-US" sz="1800" dirty="0"/>
              <a:t>, A Boolean parameter indicating if lowercase "and" and "or" should be treated the same as operators "AND" and "OR".</a:t>
            </a:r>
            <a:endParaRPr lang="en-US" sz="1800" dirty="0" smtClean="0"/>
          </a:p>
        </p:txBody>
      </p:sp>
    </p:spTree>
    <p:extLst>
      <p:ext uri="{BB962C8B-B14F-4D97-AF65-F5344CB8AC3E}">
        <p14:creationId xmlns:p14="http://schemas.microsoft.com/office/powerpoint/2010/main" val="3083491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edismax</a:t>
            </a:r>
            <a:r>
              <a:rPr lang="en-US" dirty="0"/>
              <a:t> Query Parser: Parameters</a:t>
            </a:r>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3" name="Slide Number Placeholder 2"/>
          <p:cNvSpPr>
            <a:spLocks noGrp="1"/>
          </p:cNvSpPr>
          <p:nvPr>
            <p:ph type="sldNum" sz="quarter" idx="11"/>
          </p:nvPr>
        </p:nvSpPr>
        <p:spPr/>
        <p:txBody>
          <a:bodyPr/>
          <a:lstStyle/>
          <a:p>
            <a:r>
              <a:rPr lang="en-US" dirty="0" smtClean="0"/>
              <a:t>000-DTSE-Search-7451-60-DM-</a:t>
            </a:r>
            <a:fld id="{5A6FB346-E907-314D-8DE1-ECD2B2B6AA1B}" type="slidenum">
              <a:rPr lang="uk-UA" smtClean="0"/>
              <a:pPr/>
              <a:t>55</a:t>
            </a:fld>
            <a:endParaRPr lang="uk-UA" dirty="0"/>
          </a:p>
        </p:txBody>
      </p:sp>
      <p:sp>
        <p:nvSpPr>
          <p:cNvPr id="6" name="TextBox 5"/>
          <p:cNvSpPr txBox="1"/>
          <p:nvPr/>
        </p:nvSpPr>
        <p:spPr>
          <a:xfrm>
            <a:off x="373626" y="956172"/>
            <a:ext cx="8542949" cy="2862322"/>
          </a:xfrm>
          <a:prstGeom prst="rect">
            <a:avLst/>
          </a:prstGeom>
          <a:noFill/>
        </p:spPr>
        <p:txBody>
          <a:bodyPr wrap="square" rtlCol="0">
            <a:spAutoFit/>
          </a:bodyPr>
          <a:lstStyle/>
          <a:p>
            <a:pPr marL="225425" indent="-225425">
              <a:buFont typeface="Arial" pitchFamily="34" charset="0"/>
              <a:buChar char="•"/>
            </a:pPr>
            <a:r>
              <a:rPr lang="en-US" sz="1800" dirty="0" smtClean="0">
                <a:solidFill>
                  <a:srgbClr val="00B0F0"/>
                </a:solidFill>
              </a:rPr>
              <a:t>“</a:t>
            </a:r>
            <a:r>
              <a:rPr lang="en-US" sz="1800" dirty="0" err="1" smtClean="0">
                <a:solidFill>
                  <a:srgbClr val="00B0F0"/>
                </a:solidFill>
              </a:rPr>
              <a:t>ps</a:t>
            </a:r>
            <a:r>
              <a:rPr lang="en-US" sz="1800" dirty="0" smtClean="0">
                <a:solidFill>
                  <a:srgbClr val="00B0F0"/>
                </a:solidFill>
              </a:rPr>
              <a:t>”</a:t>
            </a:r>
            <a:r>
              <a:rPr lang="en-US" sz="1800" dirty="0"/>
              <a:t>, Default amount of slop on phrase queries built with </a:t>
            </a:r>
            <a:r>
              <a:rPr lang="en-US" sz="1800" dirty="0" err="1"/>
              <a:t>pf</a:t>
            </a:r>
            <a:r>
              <a:rPr lang="en-US" sz="1800" dirty="0"/>
              <a:t>, pf2 and/or pf3 fields (affects boosting).</a:t>
            </a:r>
            <a:endParaRPr lang="en-US" sz="1800" dirty="0" smtClean="0"/>
          </a:p>
          <a:p>
            <a:pPr marL="225425" indent="-225425">
              <a:buFont typeface="Arial" pitchFamily="34" charset="0"/>
              <a:buChar char="•"/>
            </a:pPr>
            <a:r>
              <a:rPr lang="en-US" sz="1800" dirty="0" smtClean="0">
                <a:solidFill>
                  <a:srgbClr val="00B0F0"/>
                </a:solidFill>
              </a:rPr>
              <a:t>“pf2”</a:t>
            </a:r>
            <a:r>
              <a:rPr lang="en-US" sz="1800" dirty="0"/>
              <a:t>, </a:t>
            </a:r>
            <a:r>
              <a:rPr lang="en-US" sz="1800" dirty="0" smtClean="0"/>
              <a:t>A </a:t>
            </a:r>
            <a:r>
              <a:rPr lang="en-US" sz="1800" dirty="0"/>
              <a:t>multivalued list of fields with optional weights, based on pairs of word shingles</a:t>
            </a:r>
            <a:r>
              <a:rPr lang="en-US" sz="1800" dirty="0" smtClean="0"/>
              <a:t>.</a:t>
            </a:r>
          </a:p>
          <a:p>
            <a:pPr marL="225425" indent="-225425">
              <a:buFont typeface="Arial" pitchFamily="34" charset="0"/>
              <a:buChar char="•"/>
            </a:pPr>
            <a:r>
              <a:rPr lang="en-US" sz="1800" dirty="0" smtClean="0">
                <a:solidFill>
                  <a:srgbClr val="00B0F0"/>
                </a:solidFill>
              </a:rPr>
              <a:t>“ps2”</a:t>
            </a:r>
            <a:r>
              <a:rPr lang="en-US" sz="1800" dirty="0"/>
              <a:t>, This is similar to </a:t>
            </a:r>
            <a:r>
              <a:rPr lang="en-US" sz="1800" dirty="0" err="1"/>
              <a:t>ps</a:t>
            </a:r>
            <a:r>
              <a:rPr lang="en-US" sz="1800" dirty="0"/>
              <a:t> but overrides the slop factor used for pf2. If not specified, </a:t>
            </a:r>
            <a:r>
              <a:rPr lang="en-US" sz="1800" dirty="0" err="1"/>
              <a:t>ps</a:t>
            </a:r>
            <a:r>
              <a:rPr lang="en-US" sz="1800" dirty="0"/>
              <a:t> is used.</a:t>
            </a:r>
            <a:endParaRPr lang="en-US" sz="1800" dirty="0" smtClean="0"/>
          </a:p>
          <a:p>
            <a:pPr marL="225425" indent="-225425">
              <a:buFont typeface="Arial" pitchFamily="34" charset="0"/>
              <a:buChar char="•"/>
            </a:pPr>
            <a:r>
              <a:rPr lang="en-US" sz="1800" dirty="0" smtClean="0">
                <a:solidFill>
                  <a:srgbClr val="00B0F0"/>
                </a:solidFill>
              </a:rPr>
              <a:t>“pf3”</a:t>
            </a:r>
            <a:r>
              <a:rPr lang="en-US" sz="1800" dirty="0"/>
              <a:t>, A multivalued list of fields with optional weights, based on triplets of word shingles. Similar to </a:t>
            </a:r>
            <a:r>
              <a:rPr lang="en-US" sz="1800" dirty="0" err="1"/>
              <a:t>pf</a:t>
            </a:r>
            <a:r>
              <a:rPr lang="en-US" sz="1800" dirty="0"/>
              <a:t>, except that instead of building a phrase per field out of all the words in the input, it builds a set of phrases for each field out of each triplet of word shingles.</a:t>
            </a:r>
            <a:endParaRPr lang="en-US" sz="1800" dirty="0" smtClean="0"/>
          </a:p>
        </p:txBody>
      </p:sp>
    </p:spTree>
    <p:extLst>
      <p:ext uri="{BB962C8B-B14F-4D97-AF65-F5344CB8AC3E}">
        <p14:creationId xmlns:p14="http://schemas.microsoft.com/office/powerpoint/2010/main" val="30834915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edismax</a:t>
            </a:r>
            <a:r>
              <a:rPr lang="en-US" dirty="0"/>
              <a:t> Query Parser: Parameters</a:t>
            </a:r>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3" name="Slide Number Placeholder 2"/>
          <p:cNvSpPr>
            <a:spLocks noGrp="1"/>
          </p:cNvSpPr>
          <p:nvPr>
            <p:ph type="sldNum" sz="quarter" idx="11"/>
          </p:nvPr>
        </p:nvSpPr>
        <p:spPr/>
        <p:txBody>
          <a:bodyPr/>
          <a:lstStyle/>
          <a:p>
            <a:r>
              <a:rPr lang="en-US" dirty="0" smtClean="0"/>
              <a:t>000-DTSE-Search-7451-60-DM-</a:t>
            </a:r>
            <a:fld id="{5A6FB346-E907-314D-8DE1-ECD2B2B6AA1B}" type="slidenum">
              <a:rPr lang="uk-UA" smtClean="0"/>
              <a:pPr/>
              <a:t>56</a:t>
            </a:fld>
            <a:endParaRPr lang="uk-UA" dirty="0"/>
          </a:p>
        </p:txBody>
      </p:sp>
      <p:sp>
        <p:nvSpPr>
          <p:cNvPr id="6" name="TextBox 5"/>
          <p:cNvSpPr txBox="1"/>
          <p:nvPr/>
        </p:nvSpPr>
        <p:spPr>
          <a:xfrm>
            <a:off x="373626" y="720198"/>
            <a:ext cx="8542949" cy="3970318"/>
          </a:xfrm>
          <a:prstGeom prst="rect">
            <a:avLst/>
          </a:prstGeom>
          <a:noFill/>
        </p:spPr>
        <p:txBody>
          <a:bodyPr wrap="square" rtlCol="0">
            <a:spAutoFit/>
          </a:bodyPr>
          <a:lstStyle/>
          <a:p>
            <a:pPr marL="225425" indent="-225425">
              <a:buFont typeface="Arial" pitchFamily="34" charset="0"/>
              <a:buChar char="•"/>
            </a:pPr>
            <a:r>
              <a:rPr lang="en-US" sz="1800" dirty="0" smtClean="0">
                <a:solidFill>
                  <a:srgbClr val="00B0F0"/>
                </a:solidFill>
              </a:rPr>
              <a:t>“ps3”</a:t>
            </a:r>
            <a:r>
              <a:rPr lang="en-US" sz="1800" dirty="0"/>
              <a:t>, This is similar to </a:t>
            </a:r>
            <a:r>
              <a:rPr lang="en-US" sz="1800" dirty="0" err="1"/>
              <a:t>ps</a:t>
            </a:r>
            <a:r>
              <a:rPr lang="en-US" sz="1800" dirty="0"/>
              <a:t> but overrides the slop factor used for pf3. If not specified, </a:t>
            </a:r>
            <a:r>
              <a:rPr lang="en-US" sz="1800" dirty="0" err="1"/>
              <a:t>ps</a:t>
            </a:r>
            <a:r>
              <a:rPr lang="en-US" sz="1800" dirty="0"/>
              <a:t> is used.</a:t>
            </a:r>
            <a:endParaRPr lang="en-US" sz="1800" dirty="0" smtClean="0"/>
          </a:p>
          <a:p>
            <a:pPr marL="225425" indent="-225425">
              <a:buFont typeface="Arial" pitchFamily="34" charset="0"/>
              <a:buChar char="•"/>
            </a:pPr>
            <a:r>
              <a:rPr lang="en-US" sz="1800" dirty="0" smtClean="0">
                <a:solidFill>
                  <a:srgbClr val="00B0F0"/>
                </a:solidFill>
              </a:rPr>
              <a:t>“</a:t>
            </a:r>
            <a:r>
              <a:rPr lang="en-US" sz="1800" dirty="0" err="1" smtClean="0">
                <a:solidFill>
                  <a:srgbClr val="00B0F0"/>
                </a:solidFill>
              </a:rPr>
              <a:t>stopwords</a:t>
            </a:r>
            <a:r>
              <a:rPr lang="en-US" sz="1800" dirty="0" smtClean="0">
                <a:solidFill>
                  <a:srgbClr val="00B0F0"/>
                </a:solidFill>
              </a:rPr>
              <a:t>”</a:t>
            </a:r>
            <a:r>
              <a:rPr lang="en-US" sz="1800" dirty="0"/>
              <a:t>, A Boolean parameter indicating if the </a:t>
            </a:r>
            <a:r>
              <a:rPr lang="en-US" sz="1800" dirty="0" err="1"/>
              <a:t>StopFilterFactory</a:t>
            </a:r>
            <a:r>
              <a:rPr lang="en-US" sz="1800" dirty="0"/>
              <a:t> configured in the query analyzer should be respected when parsing the query: if it is false, then the </a:t>
            </a:r>
            <a:r>
              <a:rPr lang="en-US" sz="1800" dirty="0" err="1"/>
              <a:t>StopFilterFactory</a:t>
            </a:r>
            <a:r>
              <a:rPr lang="en-US" sz="1800" dirty="0"/>
              <a:t> in the query analyzer is ignored.</a:t>
            </a:r>
            <a:endParaRPr lang="en-US" sz="1800" dirty="0" smtClean="0"/>
          </a:p>
          <a:p>
            <a:pPr marL="225425" indent="-225425">
              <a:buFont typeface="Arial" pitchFamily="34" charset="0"/>
              <a:buChar char="•"/>
            </a:pPr>
            <a:r>
              <a:rPr lang="en-US" sz="1800" dirty="0" smtClean="0">
                <a:solidFill>
                  <a:srgbClr val="00B0F0"/>
                </a:solidFill>
              </a:rPr>
              <a:t>“</a:t>
            </a:r>
            <a:r>
              <a:rPr lang="en-US" sz="1800" dirty="0" err="1" smtClean="0">
                <a:solidFill>
                  <a:srgbClr val="00B0F0"/>
                </a:solidFill>
              </a:rPr>
              <a:t>uf</a:t>
            </a:r>
            <a:r>
              <a:rPr lang="en-US" sz="1800" dirty="0" smtClean="0">
                <a:solidFill>
                  <a:srgbClr val="00B0F0"/>
                </a:solidFill>
              </a:rPr>
              <a:t>”</a:t>
            </a:r>
            <a:r>
              <a:rPr lang="en-US" sz="1800" dirty="0"/>
              <a:t>, Specifies which schema fields the end user is allowed to explicitly query. This parameter supports wildcards. The default is to allow all fields, equivalent to </a:t>
            </a:r>
            <a:r>
              <a:rPr lang="en-US" sz="1800" dirty="0" err="1"/>
              <a:t>uf</a:t>
            </a:r>
            <a:r>
              <a:rPr lang="en-US" sz="1800" dirty="0"/>
              <a:t>=*. To allow only title field, use </a:t>
            </a:r>
            <a:r>
              <a:rPr lang="en-US" sz="1800" dirty="0" err="1"/>
              <a:t>uf</a:t>
            </a:r>
            <a:r>
              <a:rPr lang="en-US" sz="1800" dirty="0"/>
              <a:t>=title. To allow title and all fields ending with '_s', use </a:t>
            </a:r>
            <a:r>
              <a:rPr lang="en-US" sz="1800" dirty="0" err="1"/>
              <a:t>uf</a:t>
            </a:r>
            <a:r>
              <a:rPr lang="en-US" sz="1800" dirty="0"/>
              <a:t>=title,*_s. To allow all fields except title, use </a:t>
            </a:r>
            <a:r>
              <a:rPr lang="en-US" sz="1800" dirty="0" err="1"/>
              <a:t>uf</a:t>
            </a:r>
            <a:r>
              <a:rPr lang="en-US" sz="1800" dirty="0"/>
              <a:t>=*,-title. To disallow all fielded searches, use </a:t>
            </a:r>
            <a:r>
              <a:rPr lang="en-US" sz="1800" dirty="0" err="1"/>
              <a:t>uf</a:t>
            </a:r>
            <a:r>
              <a:rPr lang="en-US" sz="1800" dirty="0"/>
              <a:t>=-*.</a:t>
            </a:r>
            <a:endParaRPr lang="en-US" sz="1800" dirty="0" smtClean="0"/>
          </a:p>
          <a:p>
            <a:pPr marL="225425" indent="-225425">
              <a:buFont typeface="Arial" pitchFamily="34" charset="0"/>
              <a:buChar char="•"/>
            </a:pPr>
            <a:r>
              <a:rPr lang="en-US" sz="1800" dirty="0" smtClean="0">
                <a:solidFill>
                  <a:srgbClr val="00B0F0"/>
                </a:solidFill>
              </a:rPr>
              <a:t>“</a:t>
            </a:r>
            <a:r>
              <a:rPr lang="en-US" sz="1800" dirty="0" err="1" smtClean="0">
                <a:solidFill>
                  <a:srgbClr val="00B0F0"/>
                </a:solidFill>
              </a:rPr>
              <a:t>qf</a:t>
            </a:r>
            <a:r>
              <a:rPr lang="en-US" sz="1800" dirty="0" smtClean="0">
                <a:solidFill>
                  <a:srgbClr val="00B0F0"/>
                </a:solidFill>
              </a:rPr>
              <a:t>”</a:t>
            </a:r>
            <a:r>
              <a:rPr lang="en-US" sz="1800" dirty="0"/>
              <a:t>, Per-field overrides of the </a:t>
            </a:r>
            <a:r>
              <a:rPr lang="en-US" sz="1800" dirty="0" err="1"/>
              <a:t>qf</a:t>
            </a:r>
            <a:r>
              <a:rPr lang="en-US" sz="1800" dirty="0"/>
              <a:t> parameter may be specified to provide 1-to-many aliasing from field names specified in the query string, to field names used in the underlying query. By default, no aliasing is used and field names specified in the query string are treated as literal field names in the index.</a:t>
            </a:r>
            <a:endParaRPr lang="en-US" sz="1800" dirty="0" smtClean="0"/>
          </a:p>
        </p:txBody>
      </p:sp>
    </p:spTree>
    <p:extLst>
      <p:ext uri="{BB962C8B-B14F-4D97-AF65-F5344CB8AC3E}">
        <p14:creationId xmlns:p14="http://schemas.microsoft.com/office/powerpoint/2010/main" val="30834915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edismax</a:t>
            </a:r>
            <a:r>
              <a:rPr lang="en-US" dirty="0"/>
              <a:t> Query Parser: Parameters</a:t>
            </a:r>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3" name="Slide Number Placeholder 2"/>
          <p:cNvSpPr>
            <a:spLocks noGrp="1"/>
          </p:cNvSpPr>
          <p:nvPr>
            <p:ph type="sldNum" sz="quarter" idx="11"/>
          </p:nvPr>
        </p:nvSpPr>
        <p:spPr/>
        <p:txBody>
          <a:bodyPr/>
          <a:lstStyle/>
          <a:p>
            <a:r>
              <a:rPr lang="en-US" dirty="0" smtClean="0"/>
              <a:t>000-DTSE-Search-7451-60-DM-</a:t>
            </a:r>
            <a:fld id="{5A6FB346-E907-314D-8DE1-ECD2B2B6AA1B}" type="slidenum">
              <a:rPr lang="uk-UA" smtClean="0"/>
              <a:pPr/>
              <a:t>57</a:t>
            </a:fld>
            <a:endParaRPr lang="uk-UA" dirty="0"/>
          </a:p>
        </p:txBody>
      </p:sp>
      <p:sp>
        <p:nvSpPr>
          <p:cNvPr id="6" name="TextBox 5"/>
          <p:cNvSpPr txBox="1"/>
          <p:nvPr/>
        </p:nvSpPr>
        <p:spPr>
          <a:xfrm>
            <a:off x="373626" y="956172"/>
            <a:ext cx="8542949" cy="3139321"/>
          </a:xfrm>
          <a:prstGeom prst="rect">
            <a:avLst/>
          </a:prstGeom>
          <a:noFill/>
        </p:spPr>
        <p:txBody>
          <a:bodyPr wrap="square" rtlCol="0">
            <a:spAutoFit/>
          </a:bodyPr>
          <a:lstStyle/>
          <a:p>
            <a:pPr marL="225425" indent="-225425">
              <a:buFont typeface="Arial" pitchFamily="34" charset="0"/>
              <a:buChar char="•"/>
            </a:pPr>
            <a:r>
              <a:rPr lang="en-US" sz="1800" dirty="0" smtClean="0">
                <a:solidFill>
                  <a:srgbClr val="00B0F0"/>
                </a:solidFill>
              </a:rPr>
              <a:t>“_</a:t>
            </a:r>
            <a:r>
              <a:rPr lang="en-US" sz="1800" dirty="0" err="1" smtClean="0">
                <a:solidFill>
                  <a:srgbClr val="00B0F0"/>
                </a:solidFill>
              </a:rPr>
              <a:t>val</a:t>
            </a:r>
            <a:r>
              <a:rPr lang="en-US" sz="1800" dirty="0" smtClean="0">
                <a:solidFill>
                  <a:srgbClr val="00B0F0"/>
                </a:solidFill>
              </a:rPr>
              <a:t>_”</a:t>
            </a:r>
            <a:r>
              <a:rPr lang="en-US" sz="1800" dirty="0" smtClean="0"/>
              <a:t>, </a:t>
            </a:r>
            <a:r>
              <a:rPr lang="en-US" sz="1800" dirty="0"/>
              <a:t>If the magic field name _</a:t>
            </a:r>
            <a:r>
              <a:rPr lang="en-US" sz="1800" dirty="0" err="1"/>
              <a:t>val</a:t>
            </a:r>
            <a:r>
              <a:rPr lang="en-US" sz="1800" dirty="0"/>
              <a:t>_ is used in a term or phrase query, the value is parsed as a </a:t>
            </a:r>
            <a:r>
              <a:rPr lang="en-US" sz="1800" dirty="0" err="1"/>
              <a:t>function.It</a:t>
            </a:r>
            <a:r>
              <a:rPr lang="en-US" sz="1800" dirty="0"/>
              <a:t> provides a hook into </a:t>
            </a:r>
            <a:r>
              <a:rPr lang="en-US" sz="1800" dirty="0" err="1"/>
              <a:t>FunctionQuery</a:t>
            </a:r>
            <a:r>
              <a:rPr lang="en-US" sz="1800" dirty="0"/>
              <a:t> syntax. Quotes are necessary to encapsulate the function when it includes parentheses. </a:t>
            </a:r>
            <a:endParaRPr lang="en-US" sz="1800" dirty="0" smtClean="0"/>
          </a:p>
          <a:p>
            <a:pPr marL="225425" indent="-225425">
              <a:buFont typeface="Arial" pitchFamily="34" charset="0"/>
              <a:buChar char="•"/>
            </a:pPr>
            <a:endParaRPr lang="en-US" sz="1800" dirty="0"/>
          </a:p>
          <a:p>
            <a:pPr defTabSz="225425"/>
            <a:r>
              <a:rPr lang="en-US" sz="1800" dirty="0" smtClean="0"/>
              <a:t>		For </a:t>
            </a:r>
            <a:r>
              <a:rPr lang="en-US" sz="1800" dirty="0"/>
              <a:t>example:_</a:t>
            </a:r>
            <a:r>
              <a:rPr lang="en-US" sz="1800" dirty="0" err="1"/>
              <a:t>val</a:t>
            </a:r>
            <a:r>
              <a:rPr lang="en-US" sz="1800" dirty="0"/>
              <a:t>_:myfield_</a:t>
            </a:r>
            <a:r>
              <a:rPr lang="en-US" sz="1800" dirty="0" err="1"/>
              <a:t>val</a:t>
            </a:r>
            <a:r>
              <a:rPr lang="en-US" sz="1800" dirty="0"/>
              <a:t>_:"</a:t>
            </a:r>
            <a:r>
              <a:rPr lang="en-US" sz="1800" dirty="0" err="1"/>
              <a:t>recip</a:t>
            </a:r>
            <a:r>
              <a:rPr lang="en-US" sz="1800" dirty="0"/>
              <a:t>(</a:t>
            </a:r>
            <a:r>
              <a:rPr lang="en-US" sz="1800" dirty="0" err="1"/>
              <a:t>rord</a:t>
            </a:r>
            <a:r>
              <a:rPr lang="en-US" sz="1800" dirty="0"/>
              <a:t>(</a:t>
            </a:r>
            <a:r>
              <a:rPr lang="en-US" sz="1800" dirty="0" err="1"/>
              <a:t>myfield</a:t>
            </a:r>
            <a:r>
              <a:rPr lang="en-US" sz="1800" dirty="0"/>
              <a:t>),1,2,3</a:t>
            </a:r>
            <a:r>
              <a:rPr lang="en-US" sz="1800" dirty="0" smtClean="0"/>
              <a:t>)“</a:t>
            </a:r>
          </a:p>
          <a:p>
            <a:pPr defTabSz="225425"/>
            <a:endParaRPr lang="en-US" sz="1800" dirty="0" smtClean="0"/>
          </a:p>
          <a:p>
            <a:pPr marL="225425" indent="-225425">
              <a:buFont typeface="Arial" pitchFamily="34" charset="0"/>
              <a:buChar char="•"/>
            </a:pPr>
            <a:r>
              <a:rPr lang="en-US" sz="1800" dirty="0" smtClean="0">
                <a:solidFill>
                  <a:srgbClr val="00B0F0"/>
                </a:solidFill>
              </a:rPr>
              <a:t>“_query_”</a:t>
            </a:r>
            <a:r>
              <a:rPr lang="en-US" sz="1800" dirty="0" smtClean="0"/>
              <a:t>, </a:t>
            </a:r>
            <a:r>
              <a:rPr lang="en-US" sz="1800" dirty="0"/>
              <a:t>The </a:t>
            </a:r>
            <a:r>
              <a:rPr lang="en-US" sz="1800" dirty="0" err="1"/>
              <a:t>Solr</a:t>
            </a:r>
            <a:r>
              <a:rPr lang="en-US" sz="1800" dirty="0"/>
              <a:t> Query Parser offers nested query support for any type of query parser (via </a:t>
            </a:r>
            <a:r>
              <a:rPr lang="en-US" sz="1800" dirty="0" err="1"/>
              <a:t>QParserPlugin</a:t>
            </a:r>
            <a:r>
              <a:rPr lang="en-US" sz="1800" dirty="0"/>
              <a:t>). Quotes are often necessary to encapsulate the nested query if it contains reserved characters. </a:t>
            </a:r>
            <a:endParaRPr lang="en-US" sz="1800" dirty="0" smtClean="0"/>
          </a:p>
          <a:p>
            <a:pPr marL="225425" indent="-225425">
              <a:buFont typeface="Arial" pitchFamily="34" charset="0"/>
              <a:buChar char="•"/>
            </a:pPr>
            <a:endParaRPr lang="en-US" sz="1800" dirty="0"/>
          </a:p>
          <a:p>
            <a:pPr defTabSz="225425"/>
            <a:r>
              <a:rPr lang="en-US" sz="1800" dirty="0" smtClean="0"/>
              <a:t>		For </a:t>
            </a:r>
            <a:r>
              <a:rPr lang="en-US" sz="1800" dirty="0" err="1"/>
              <a:t>example:_query</a:t>
            </a:r>
            <a:r>
              <a:rPr lang="en-US" sz="1800" dirty="0"/>
              <a:t>_:"{!</a:t>
            </a:r>
            <a:r>
              <a:rPr lang="en-US" sz="1800" dirty="0" err="1"/>
              <a:t>dismax</a:t>
            </a:r>
            <a:r>
              <a:rPr lang="en-US" sz="1800" dirty="0"/>
              <a:t> </a:t>
            </a:r>
            <a:r>
              <a:rPr lang="en-US" sz="1800" dirty="0" err="1"/>
              <a:t>qf</a:t>
            </a:r>
            <a:r>
              <a:rPr lang="en-US" sz="1800" dirty="0"/>
              <a:t>=</a:t>
            </a:r>
            <a:r>
              <a:rPr lang="en-US" sz="1800" dirty="0" err="1"/>
              <a:t>myfield</a:t>
            </a:r>
            <a:r>
              <a:rPr lang="en-US" sz="1800" dirty="0"/>
              <a:t>}how now brown cow"</a:t>
            </a:r>
            <a:endParaRPr lang="en-US" sz="1800" dirty="0" smtClean="0"/>
          </a:p>
        </p:txBody>
      </p:sp>
    </p:spTree>
    <p:extLst>
      <p:ext uri="{BB962C8B-B14F-4D97-AF65-F5344CB8AC3E}">
        <p14:creationId xmlns:p14="http://schemas.microsoft.com/office/powerpoint/2010/main" val="30834915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58</a:t>
            </a:fld>
            <a:endParaRPr lang="uk-UA" dirty="0"/>
          </a:p>
        </p:txBody>
      </p:sp>
      <p:sp>
        <p:nvSpPr>
          <p:cNvPr id="6" name="TextBox 5"/>
          <p:cNvSpPr txBox="1"/>
          <p:nvPr/>
        </p:nvSpPr>
        <p:spPr>
          <a:xfrm>
            <a:off x="540774" y="808689"/>
            <a:ext cx="7610168" cy="3416320"/>
          </a:xfrm>
          <a:prstGeom prst="rect">
            <a:avLst/>
          </a:prstGeom>
          <a:noFill/>
        </p:spPr>
        <p:txBody>
          <a:bodyPr wrap="square" rtlCol="0">
            <a:spAutoFit/>
          </a:bodyPr>
          <a:lstStyle/>
          <a:p>
            <a:pPr marL="225425" indent="-225425" defTabSz="461963">
              <a:buFont typeface="Arial" pitchFamily="34" charset="0"/>
              <a:buChar char="•"/>
            </a:pPr>
            <a:r>
              <a:rPr lang="en-US" sz="1800" dirty="0" smtClean="0"/>
              <a:t>Defined as; not for batch or related, but for end user activity, return a large set of rows in manageable chunks</a:t>
            </a:r>
          </a:p>
          <a:p>
            <a:pPr marL="225425" indent="-225425" defTabSz="461963">
              <a:buFont typeface="Arial" pitchFamily="34" charset="0"/>
              <a:buChar char="•"/>
            </a:pPr>
            <a:endParaRPr lang="en-US" sz="1800" dirty="0"/>
          </a:p>
          <a:p>
            <a:pPr marL="225425" indent="-225425" defTabSz="461963">
              <a:buFont typeface="Arial" pitchFamily="34" charset="0"/>
              <a:buChar char="•"/>
            </a:pPr>
            <a:r>
              <a:rPr lang="en-US" sz="1800" dirty="0" smtClean="0"/>
              <a:t>Basic pagination, use </a:t>
            </a:r>
            <a:r>
              <a:rPr lang="en-US" sz="1800" dirty="0" err="1" smtClean="0"/>
              <a:t>Solr</a:t>
            </a:r>
            <a:r>
              <a:rPr lang="en-US" sz="1800" dirty="0" smtClean="0"/>
              <a:t> “start” and “rows” parameters. Use </a:t>
            </a:r>
            <a:r>
              <a:rPr lang="en-US" sz="1800" dirty="0" err="1" smtClean="0"/>
              <a:t>queryResultCache</a:t>
            </a:r>
            <a:r>
              <a:rPr lang="en-US" sz="1800" dirty="0" smtClean="0"/>
              <a:t>, and </a:t>
            </a:r>
            <a:r>
              <a:rPr lang="en-US" sz="1800" dirty="0" err="1" smtClean="0"/>
              <a:t>queryResultWindowSize</a:t>
            </a:r>
            <a:r>
              <a:rPr lang="en-US" sz="1800" dirty="0" smtClean="0"/>
              <a:t> parameters.</a:t>
            </a:r>
          </a:p>
          <a:p>
            <a:pPr marL="225425" indent="-225425" defTabSz="461963">
              <a:buFont typeface="Arial" pitchFamily="34" charset="0"/>
              <a:buChar char="•"/>
            </a:pPr>
            <a:r>
              <a:rPr lang="en-US" sz="1800" dirty="0" smtClean="0"/>
              <a:t>The above can be disabled in </a:t>
            </a:r>
            <a:r>
              <a:rPr lang="en-US" sz="1800" dirty="0" err="1" smtClean="0"/>
              <a:t>dse.yaml</a:t>
            </a:r>
            <a:r>
              <a:rPr lang="en-US" sz="1800" dirty="0" smtClean="0"/>
              <a:t> when </a:t>
            </a:r>
            <a:r>
              <a:rPr lang="en-US" sz="1800" dirty="0" err="1" smtClean="0"/>
              <a:t>cql_solr_query_paging:off</a:t>
            </a:r>
            <a:r>
              <a:rPr lang="en-US" sz="1800" dirty="0" smtClean="0"/>
              <a:t>.</a:t>
            </a:r>
          </a:p>
          <a:p>
            <a:pPr marL="225425" indent="-225425" defTabSz="461963">
              <a:buFont typeface="Arial" pitchFamily="34" charset="0"/>
              <a:buChar char="•"/>
            </a:pPr>
            <a:endParaRPr lang="en-US" sz="1800" dirty="0" smtClean="0"/>
          </a:p>
          <a:p>
            <a:pPr marL="225425" indent="-225425" defTabSz="461963">
              <a:buFont typeface="Arial" pitchFamily="34" charset="0"/>
              <a:buChar char="•"/>
            </a:pPr>
            <a:r>
              <a:rPr lang="en-US" sz="1800" dirty="0"/>
              <a:t>C</a:t>
            </a:r>
            <a:r>
              <a:rPr lang="en-US" sz="1800" dirty="0" smtClean="0"/>
              <a:t>ursor based pagination, use the “</a:t>
            </a:r>
            <a:r>
              <a:rPr lang="en-US" sz="1800" dirty="0" err="1" smtClean="0"/>
              <a:t>paging:driver</a:t>
            </a:r>
            <a:r>
              <a:rPr lang="en-US" sz="1800" dirty="0" smtClean="0"/>
              <a:t>” query parameter. Example-</a:t>
            </a:r>
          </a:p>
          <a:p>
            <a:pPr lvl="1" defTabSz="461963"/>
            <a:r>
              <a:rPr lang="en-US" sz="1800" dirty="0"/>
              <a:t>	</a:t>
            </a:r>
            <a:r>
              <a:rPr lang="en-US" sz="1800" dirty="0" err="1" smtClean="0"/>
              <a:t>solr_query</a:t>
            </a:r>
            <a:r>
              <a:rPr lang="en-US" sz="1800" dirty="0" smtClean="0"/>
              <a:t> = {“q”:””, “sort”:”col1 </a:t>
            </a:r>
            <a:r>
              <a:rPr lang="en-US" sz="1800" dirty="0" err="1" smtClean="0"/>
              <a:t>asc</a:t>
            </a:r>
            <a:r>
              <a:rPr lang="en-US" sz="1800" dirty="0" smtClean="0"/>
              <a:t>”, “</a:t>
            </a:r>
            <a:r>
              <a:rPr lang="en-US" sz="1800" dirty="0" err="1" smtClean="0"/>
              <a:t>paging”:”driver</a:t>
            </a:r>
            <a:r>
              <a:rPr lang="en-US" sz="1800" dirty="0" smtClean="0"/>
              <a:t>”}’; </a:t>
            </a:r>
          </a:p>
          <a:p>
            <a:pPr marL="225425" lvl="1" indent="-225425" defTabSz="461963">
              <a:buFont typeface="Arial" pitchFamily="34" charset="0"/>
              <a:buChar char="•"/>
            </a:pPr>
            <a:endParaRPr lang="en-US" sz="1800" dirty="0" smtClean="0"/>
          </a:p>
        </p:txBody>
      </p:sp>
    </p:spTree>
    <p:extLst>
      <p:ext uri="{BB962C8B-B14F-4D97-AF65-F5344CB8AC3E}">
        <p14:creationId xmlns:p14="http://schemas.microsoft.com/office/powerpoint/2010/main" val="41841152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QueryResponseWriter</a:t>
            </a:r>
            <a:endParaRPr lang="en-US" dirty="0"/>
          </a:p>
        </p:txBody>
      </p:sp>
      <p:sp>
        <p:nvSpPr>
          <p:cNvPr id="7" name="Content Placeholder 6"/>
          <p:cNvSpPr>
            <a:spLocks noGrp="1"/>
          </p:cNvSpPr>
          <p:nvPr>
            <p:ph sz="quarter" idx="16"/>
          </p:nvPr>
        </p:nvSpPr>
        <p:spPr>
          <a:xfrm>
            <a:off x="200099" y="946968"/>
            <a:ext cx="6450676" cy="3477087"/>
          </a:xfrm>
        </p:spPr>
        <p:txBody>
          <a:bodyPr/>
          <a:lstStyle/>
          <a:p>
            <a:pPr defTabSz="461963"/>
            <a:r>
              <a:rPr lang="en-US" sz="1800" dirty="0" smtClean="0"/>
              <a:t>Only applicable to Http queries. (The same used by </a:t>
            </a:r>
            <a:r>
              <a:rPr lang="en-US" sz="1800" dirty="0" err="1" smtClean="0"/>
              <a:t>SolrJ</a:t>
            </a:r>
            <a:r>
              <a:rPr lang="en-US" sz="1800" dirty="0" smtClean="0"/>
              <a:t>, the </a:t>
            </a:r>
            <a:r>
              <a:rPr lang="en-US" sz="1800" dirty="0" err="1" smtClean="0"/>
              <a:t>Solr</a:t>
            </a:r>
            <a:r>
              <a:rPr lang="en-US" sz="1800" dirty="0" smtClean="0"/>
              <a:t> Admin UI, other.)</a:t>
            </a:r>
          </a:p>
          <a:p>
            <a:pPr defTabSz="461963"/>
            <a:r>
              <a:rPr lang="en-US" sz="1800" dirty="0" err="1" smtClean="0"/>
              <a:t>BinaryResponseWriter</a:t>
            </a:r>
            <a:r>
              <a:rPr lang="en-US" sz="1800" dirty="0" smtClean="0"/>
              <a:t> is used internally by CQL for serialization/deserialization of </a:t>
            </a:r>
            <a:r>
              <a:rPr lang="en-US" sz="1800" dirty="0" err="1" smtClean="0"/>
              <a:t>SolrQueryResponse</a:t>
            </a:r>
            <a:r>
              <a:rPr lang="en-US" sz="1800" dirty="0" smtClean="0"/>
              <a:t>.</a:t>
            </a:r>
            <a:endParaRPr lang="en-US" sz="1800" dirty="0"/>
          </a:p>
          <a:p>
            <a:pPr defTabSz="461963"/>
            <a:r>
              <a:rPr lang="en-US" sz="1800" dirty="0" smtClean="0"/>
              <a:t>CQL operates on rows, or JSON</a:t>
            </a:r>
          </a:p>
          <a:p>
            <a:pPr marL="6350" indent="0" defTabSz="461963">
              <a:buNone/>
            </a:pPr>
            <a:r>
              <a:rPr lang="en-US" dirty="0" smtClean="0"/>
              <a:t>	SELECT </a:t>
            </a:r>
            <a:r>
              <a:rPr lang="en-US" dirty="0" err="1"/>
              <a:t>json</a:t>
            </a:r>
            <a:r>
              <a:rPr lang="en-US" dirty="0"/>
              <a:t> col1, col5 FROM t10 WHERE</a:t>
            </a:r>
          </a:p>
          <a:p>
            <a:pPr marL="6350" indent="0" defTabSz="461963">
              <a:buNone/>
            </a:pPr>
            <a:r>
              <a:rPr lang="en-US" dirty="0" smtClean="0"/>
              <a:t>	</a:t>
            </a:r>
            <a:r>
              <a:rPr lang="en-US" dirty="0" err="1" smtClean="0"/>
              <a:t>solr_query</a:t>
            </a:r>
            <a:r>
              <a:rPr lang="en-US" dirty="0" smtClean="0"/>
              <a:t> </a:t>
            </a:r>
            <a:r>
              <a:rPr lang="en-US" dirty="0"/>
              <a:t>= '{ "q" : "col5:(Mary || Harry)" </a:t>
            </a:r>
            <a:r>
              <a:rPr lang="en-US" dirty="0" smtClean="0"/>
              <a:t>}';</a:t>
            </a:r>
            <a:endParaRPr lang="en-US" dirty="0"/>
          </a:p>
          <a:p>
            <a:pPr marL="6350" indent="0" defTabSz="461963">
              <a:buNone/>
            </a:pPr>
            <a:r>
              <a:rPr lang="en-US" dirty="0"/>
              <a:t> </a:t>
            </a:r>
            <a:r>
              <a:rPr lang="en-US" dirty="0" smtClean="0"/>
              <a:t>	</a:t>
            </a:r>
            <a:r>
              <a:rPr lang="en-US" dirty="0" smtClean="0">
                <a:latin typeface="Courier New" pitchFamily="49" charset="0"/>
                <a:cs typeface="Courier New" pitchFamily="49" charset="0"/>
              </a:rPr>
              <a:t>[</a:t>
            </a:r>
            <a:r>
              <a:rPr lang="en-US" dirty="0" err="1">
                <a:latin typeface="Courier New" pitchFamily="49" charset="0"/>
                <a:cs typeface="Courier New" pitchFamily="49" charset="0"/>
              </a:rPr>
              <a:t>json</a:t>
            </a:r>
            <a:r>
              <a:rPr lang="en-US" dirty="0">
                <a:latin typeface="Courier New" pitchFamily="49" charset="0"/>
                <a:cs typeface="Courier New" pitchFamily="49" charset="0"/>
              </a:rPr>
              <a:t>]</a:t>
            </a:r>
          </a:p>
          <a:p>
            <a:pPr marL="6350" indent="0" defTabSz="461963">
              <a:buNone/>
            </a:pPr>
            <a:r>
              <a:rPr lang="en-US" dirty="0" smtClean="0">
                <a:latin typeface="Courier New" pitchFamily="49" charset="0"/>
                <a:cs typeface="Courier New" pitchFamily="49" charset="0"/>
              </a:rPr>
              <a:t>	----------------------------------</a:t>
            </a:r>
            <a:endParaRPr lang="en-US" dirty="0">
              <a:latin typeface="Courier New" pitchFamily="49" charset="0"/>
              <a:cs typeface="Courier New" pitchFamily="49" charset="0"/>
            </a:endParaRPr>
          </a:p>
          <a:p>
            <a:pPr marL="6350" indent="0" defTabSz="461963">
              <a:buNone/>
            </a:pPr>
            <a:r>
              <a:rPr lang="en-US" dirty="0" smtClean="0">
                <a:latin typeface="Courier New" pitchFamily="49" charset="0"/>
                <a:cs typeface="Courier New" pitchFamily="49" charset="0"/>
              </a:rPr>
              <a:t>	 </a:t>
            </a:r>
            <a:r>
              <a:rPr lang="en-US" dirty="0">
                <a:latin typeface="Courier New" pitchFamily="49" charset="0"/>
                <a:cs typeface="Courier New" pitchFamily="49" charset="0"/>
              </a:rPr>
              <a:t>{"col1": "</a:t>
            </a:r>
            <a:r>
              <a:rPr lang="en-US" dirty="0" err="1">
                <a:latin typeface="Courier New" pitchFamily="49" charset="0"/>
                <a:cs typeface="Courier New" pitchFamily="49" charset="0"/>
              </a:rPr>
              <a:t>bbb</a:t>
            </a:r>
            <a:r>
              <a:rPr lang="en-US" dirty="0">
                <a:latin typeface="Courier New" pitchFamily="49" charset="0"/>
                <a:cs typeface="Courier New" pitchFamily="49" charset="0"/>
              </a:rPr>
              <a:t>", "col5": "Harry"}</a:t>
            </a:r>
          </a:p>
          <a:p>
            <a:pPr marL="6350" indent="0" defTabSz="461963">
              <a:buNone/>
            </a:pPr>
            <a:r>
              <a:rPr lang="en-US" dirty="0" smtClean="0">
                <a:latin typeface="Courier New" pitchFamily="49" charset="0"/>
                <a:cs typeface="Courier New" pitchFamily="49" charset="0"/>
              </a:rPr>
              <a:t>	  </a:t>
            </a:r>
            <a:r>
              <a:rPr lang="en-US" dirty="0">
                <a:latin typeface="Courier New" pitchFamily="49" charset="0"/>
                <a:cs typeface="Courier New" pitchFamily="49" charset="0"/>
              </a:rPr>
              <a:t>{"col1": "</a:t>
            </a:r>
            <a:r>
              <a:rPr lang="en-US" dirty="0" err="1">
                <a:latin typeface="Courier New" pitchFamily="49" charset="0"/>
                <a:cs typeface="Courier New" pitchFamily="49" charset="0"/>
              </a:rPr>
              <a:t>aaa</a:t>
            </a:r>
            <a:r>
              <a:rPr lang="en-US" dirty="0">
                <a:latin typeface="Courier New" pitchFamily="49" charset="0"/>
                <a:cs typeface="Courier New" pitchFamily="49" charset="0"/>
              </a:rPr>
              <a:t>", "col5": "Mary"}</a:t>
            </a:r>
          </a:p>
          <a:p>
            <a:pPr marL="6350" indent="0" defTabSz="461963">
              <a:buNone/>
            </a:pPr>
            <a:endParaRPr lang="en-US" sz="1800" dirty="0"/>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59</a:t>
            </a:fld>
            <a:endParaRPr lang="uk-UA" dirty="0"/>
          </a:p>
        </p:txBody>
      </p:sp>
    </p:spTree>
    <p:extLst>
      <p:ext uri="{BB962C8B-B14F-4D97-AF65-F5344CB8AC3E}">
        <p14:creationId xmlns:p14="http://schemas.microsoft.com/office/powerpoint/2010/main" val="3792575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86" y="270472"/>
            <a:ext cx="3649287" cy="548048"/>
          </a:xfrm>
        </p:spPr>
        <p:txBody>
          <a:bodyPr/>
          <a:lstStyle/>
          <a:p>
            <a:r>
              <a:rPr lang="en-US" dirty="0" smtClean="0"/>
              <a:t>Describe the Queries-</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6</a:t>
            </a:fld>
            <a:endParaRPr lang="uk-UA" dirty="0"/>
          </a:p>
        </p:txBody>
      </p:sp>
      <p:sp>
        <p:nvSpPr>
          <p:cNvPr id="6" name="TextBox 5"/>
          <p:cNvSpPr txBox="1"/>
          <p:nvPr/>
        </p:nvSpPr>
        <p:spPr>
          <a:xfrm>
            <a:off x="232758" y="818520"/>
            <a:ext cx="5195454" cy="3416320"/>
          </a:xfrm>
          <a:prstGeom prst="rect">
            <a:avLst/>
          </a:prstGeom>
          <a:noFill/>
        </p:spPr>
        <p:txBody>
          <a:bodyPr wrap="square" rtlCol="0">
            <a:spAutoFit/>
          </a:bodyPr>
          <a:lstStyle/>
          <a:p>
            <a:pPr defTabSz="233363"/>
            <a:r>
              <a:rPr lang="en-US" sz="1800" dirty="0"/>
              <a:t>WHERE </a:t>
            </a:r>
            <a:r>
              <a:rPr lang="en-US" sz="1800" dirty="0" err="1"/>
              <a:t>solr_query</a:t>
            </a:r>
            <a:r>
              <a:rPr lang="en-US" sz="1800" dirty="0"/>
              <a:t> = '{ "q" : "col73</a:t>
            </a:r>
            <a:r>
              <a:rPr lang="en-US" sz="1800" dirty="0" smtClean="0"/>
              <a:t>:</a:t>
            </a:r>
          </a:p>
          <a:p>
            <a:pPr defTabSz="233363"/>
            <a:r>
              <a:rPr lang="en-US" sz="1800" dirty="0"/>
              <a:t>	</a:t>
            </a:r>
            <a:r>
              <a:rPr lang="en-US" sz="1800" dirty="0" smtClean="0"/>
              <a:t>(</a:t>
            </a:r>
            <a:r>
              <a:rPr lang="en-US" sz="1800" dirty="0"/>
              <a:t>Chuck David Todd)"}';</a:t>
            </a:r>
          </a:p>
          <a:p>
            <a:pPr defTabSz="233363"/>
            <a:endParaRPr lang="en-US" sz="1800" dirty="0"/>
          </a:p>
          <a:p>
            <a:pPr defTabSz="233363"/>
            <a:r>
              <a:rPr lang="en-US" sz="1800" dirty="0"/>
              <a:t>WHERE </a:t>
            </a:r>
            <a:r>
              <a:rPr lang="en-US" sz="1800" dirty="0" err="1"/>
              <a:t>solr_query</a:t>
            </a:r>
            <a:r>
              <a:rPr lang="en-US" sz="1800" dirty="0"/>
              <a:t> = '{ "q" : "col73</a:t>
            </a:r>
            <a:r>
              <a:rPr lang="en-US" sz="1800" dirty="0" smtClean="0"/>
              <a:t>:</a:t>
            </a:r>
          </a:p>
          <a:p>
            <a:pPr defTabSz="233363"/>
            <a:r>
              <a:rPr lang="en-US" sz="1800" dirty="0"/>
              <a:t>	</a:t>
            </a:r>
            <a:r>
              <a:rPr lang="en-US" sz="1800" dirty="0" smtClean="0"/>
              <a:t>(+</a:t>
            </a:r>
            <a:r>
              <a:rPr lang="en-US" sz="1800" dirty="0"/>
              <a:t>Chuck +David +Todd)"}';</a:t>
            </a:r>
          </a:p>
          <a:p>
            <a:pPr defTabSz="233363"/>
            <a:endParaRPr lang="en-US" sz="1800" dirty="0"/>
          </a:p>
          <a:p>
            <a:pPr defTabSz="233363"/>
            <a:r>
              <a:rPr lang="en-US" sz="1800" dirty="0"/>
              <a:t>WHERE </a:t>
            </a:r>
            <a:r>
              <a:rPr lang="en-US" sz="1800" dirty="0" err="1"/>
              <a:t>solr_query</a:t>
            </a:r>
            <a:r>
              <a:rPr lang="en-US" sz="1800" dirty="0"/>
              <a:t>='col2:"test space"~10';</a:t>
            </a:r>
          </a:p>
          <a:p>
            <a:pPr defTabSz="233363"/>
            <a:endParaRPr lang="en-US" sz="1800" dirty="0"/>
          </a:p>
          <a:p>
            <a:pPr defTabSz="233363"/>
            <a:r>
              <a:rPr lang="en-US" sz="1800" dirty="0"/>
              <a:t>WHERE </a:t>
            </a:r>
            <a:r>
              <a:rPr lang="en-US" sz="1800" dirty="0" err="1"/>
              <a:t>solr_query</a:t>
            </a:r>
            <a:r>
              <a:rPr lang="en-US" sz="1800" dirty="0"/>
              <a:t>='"test space"~2';</a:t>
            </a:r>
          </a:p>
          <a:p>
            <a:pPr defTabSz="233363"/>
            <a:endParaRPr lang="en-US" sz="1800" dirty="0"/>
          </a:p>
          <a:p>
            <a:pPr defTabSz="233363"/>
            <a:r>
              <a:rPr lang="en-US" sz="1800" dirty="0"/>
              <a:t>WHERE </a:t>
            </a:r>
            <a:r>
              <a:rPr lang="en-US" sz="1800" dirty="0" err="1"/>
              <a:t>solr_query</a:t>
            </a:r>
            <a:r>
              <a:rPr lang="en-US" sz="1800" dirty="0"/>
              <a:t> = '{ "q" : </a:t>
            </a:r>
            <a:endParaRPr lang="en-US" sz="1800" dirty="0" smtClean="0"/>
          </a:p>
          <a:p>
            <a:pPr defTabSz="233363"/>
            <a:r>
              <a:rPr lang="en-US" sz="1800" dirty="0"/>
              <a:t>	</a:t>
            </a:r>
            <a:r>
              <a:rPr lang="en-US" sz="1800" dirty="0" smtClean="0"/>
              <a:t>"(</a:t>
            </a:r>
            <a:r>
              <a:rPr lang="en-US" sz="1800" dirty="0"/>
              <a:t>col73:*huck^8 OR col74:chuck~1)" }' ;</a:t>
            </a:r>
            <a:endParaRPr lang="en-US" sz="1800" dirty="0" smtClean="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5217" y="832321"/>
            <a:ext cx="943143" cy="1177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714358" y="2010076"/>
            <a:ext cx="3147015" cy="2031325"/>
          </a:xfrm>
          <a:prstGeom prst="rect">
            <a:avLst/>
          </a:prstGeom>
          <a:noFill/>
        </p:spPr>
        <p:txBody>
          <a:bodyPr wrap="none" rtlCol="0">
            <a:spAutoFit/>
          </a:bodyPr>
          <a:lstStyle/>
          <a:p>
            <a:r>
              <a:rPr lang="en-US" sz="1800" b="1" dirty="0" smtClean="0">
                <a:solidFill>
                  <a:srgbClr val="00B0F0"/>
                </a:solidFill>
              </a:rPr>
              <a:t>Core, Search</a:t>
            </a:r>
          </a:p>
          <a:p>
            <a:r>
              <a:rPr lang="en-US" sz="1800" b="1" dirty="0" smtClean="0">
                <a:solidFill>
                  <a:srgbClr val="00B0F0"/>
                </a:solidFill>
              </a:rPr>
              <a:t>Field Type, Field Attributes</a:t>
            </a:r>
          </a:p>
          <a:p>
            <a:r>
              <a:rPr lang="en-US" sz="1800" b="1" dirty="0" smtClean="0">
                <a:solidFill>
                  <a:srgbClr val="00B0F0"/>
                </a:solidFill>
              </a:rPr>
              <a:t>(Other objects)</a:t>
            </a:r>
          </a:p>
          <a:p>
            <a:endParaRPr lang="en-US" sz="1800" b="1" dirty="0">
              <a:solidFill>
                <a:srgbClr val="00B0F0"/>
              </a:solidFill>
            </a:endParaRPr>
          </a:p>
          <a:p>
            <a:r>
              <a:rPr lang="en-US" sz="1800" b="1" dirty="0" smtClean="0">
                <a:solidFill>
                  <a:srgbClr val="00B0F0"/>
                </a:solidFill>
              </a:rPr>
              <a:t>CQL Predicates</a:t>
            </a:r>
          </a:p>
          <a:p>
            <a:endParaRPr lang="en-US" sz="1800" b="1" dirty="0">
              <a:solidFill>
                <a:srgbClr val="00B0F0"/>
              </a:solidFill>
            </a:endParaRPr>
          </a:p>
          <a:p>
            <a:r>
              <a:rPr lang="en-US" sz="1800" b="1" dirty="0" smtClean="0">
                <a:solidFill>
                  <a:srgbClr val="00B0F0"/>
                </a:solidFill>
              </a:rPr>
              <a:t>Default Search limit</a:t>
            </a:r>
          </a:p>
        </p:txBody>
      </p:sp>
    </p:spTree>
    <p:extLst>
      <p:ext uri="{BB962C8B-B14F-4D97-AF65-F5344CB8AC3E}">
        <p14:creationId xmlns:p14="http://schemas.microsoft.com/office/powerpoint/2010/main" val="3134995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End of Discussion Lab:</a:t>
            </a:r>
            <a:endParaRPr lang="en-US" dirty="0"/>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7</a:t>
            </a:fld>
            <a:endParaRPr lang="uk-UA" dirty="0"/>
          </a:p>
        </p:txBody>
      </p:sp>
    </p:spTree>
    <p:extLst>
      <p:ext uri="{BB962C8B-B14F-4D97-AF65-F5344CB8AC3E}">
        <p14:creationId xmlns:p14="http://schemas.microsoft.com/office/powerpoint/2010/main" val="2727827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CQL SELECT: (Core, other)</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8</a:t>
            </a:fld>
            <a:endParaRPr lang="uk-UA" dirty="0"/>
          </a:p>
        </p:txBody>
      </p:sp>
      <p:sp>
        <p:nvSpPr>
          <p:cNvPr id="6" name="TextBox 5"/>
          <p:cNvSpPr txBox="1"/>
          <p:nvPr/>
        </p:nvSpPr>
        <p:spPr>
          <a:xfrm>
            <a:off x="980902" y="1311295"/>
            <a:ext cx="5636208" cy="3477875"/>
          </a:xfrm>
          <a:prstGeom prst="rect">
            <a:avLst/>
          </a:prstGeom>
          <a:noFill/>
        </p:spPr>
        <p:txBody>
          <a:bodyPr wrap="square" rtlCol="0">
            <a:spAutoFit/>
          </a:bodyPr>
          <a:lstStyle/>
          <a:p>
            <a:pPr defTabSz="233363"/>
            <a:r>
              <a:rPr lang="en-US" sz="2000" b="1" dirty="0" smtClean="0"/>
              <a:t>SELECT .. </a:t>
            </a:r>
          </a:p>
          <a:p>
            <a:pPr defTabSz="233363"/>
            <a:r>
              <a:rPr lang="en-US" sz="2000" b="1" dirty="0" smtClean="0"/>
              <a:t>FROM ..</a:t>
            </a:r>
          </a:p>
          <a:p>
            <a:pPr defTabSz="233363"/>
            <a:r>
              <a:rPr lang="en-US" sz="2000" b="1" dirty="0" smtClean="0">
                <a:solidFill>
                  <a:srgbClr val="00B0F0"/>
                </a:solidFill>
              </a:rPr>
              <a:t>WHERE ..</a:t>
            </a:r>
          </a:p>
          <a:p>
            <a:pPr defTabSz="233363"/>
            <a:r>
              <a:rPr lang="en-US" sz="2000" b="1" dirty="0" smtClean="0">
                <a:solidFill>
                  <a:srgbClr val="00B0F0"/>
                </a:solidFill>
              </a:rPr>
              <a:t>GROUP BY ..</a:t>
            </a:r>
          </a:p>
          <a:p>
            <a:pPr defTabSz="233363"/>
            <a:r>
              <a:rPr lang="en-US" sz="2000" b="1" dirty="0" smtClean="0">
                <a:solidFill>
                  <a:srgbClr val="00B0F0"/>
                </a:solidFill>
              </a:rPr>
              <a:t>ORDER BY .. ;</a:t>
            </a:r>
          </a:p>
          <a:p>
            <a:pPr defTabSz="233363"/>
            <a:endParaRPr lang="en-US" sz="2000" dirty="0" smtClean="0"/>
          </a:p>
          <a:p>
            <a:pPr marL="233363" indent="-233363" defTabSz="233363">
              <a:buFont typeface="Arial" pitchFamily="34" charset="0"/>
              <a:buChar char="•"/>
            </a:pPr>
            <a:r>
              <a:rPr lang="en-US" sz="2000" dirty="0" smtClean="0"/>
              <a:t>LIMIT | PARTITION LIMIT</a:t>
            </a:r>
          </a:p>
          <a:p>
            <a:pPr marL="233363" indent="-233363" defTabSz="233363">
              <a:buFont typeface="Arial" pitchFamily="34" charset="0"/>
              <a:buChar char="•"/>
            </a:pPr>
            <a:r>
              <a:rPr lang="en-US" sz="2000" dirty="0" smtClean="0">
                <a:solidFill>
                  <a:srgbClr val="FF0000"/>
                </a:solidFill>
              </a:rPr>
              <a:t>UDFs</a:t>
            </a:r>
            <a:r>
              <a:rPr lang="en-US" sz="2000" dirty="0">
                <a:solidFill>
                  <a:srgbClr val="FF0000"/>
                </a:solidFill>
              </a:rPr>
              <a:t>, UDAs, (+ native </a:t>
            </a:r>
            <a:r>
              <a:rPr lang="en-US" sz="2000" dirty="0" err="1">
                <a:solidFill>
                  <a:srgbClr val="FF0000"/>
                </a:solidFill>
              </a:rPr>
              <a:t>funcs</a:t>
            </a:r>
            <a:r>
              <a:rPr lang="en-US" sz="2000" dirty="0">
                <a:solidFill>
                  <a:srgbClr val="FF0000"/>
                </a:solidFill>
              </a:rPr>
              <a:t> &amp; </a:t>
            </a:r>
            <a:r>
              <a:rPr lang="en-US" sz="2000" dirty="0" err="1">
                <a:solidFill>
                  <a:srgbClr val="FF0000"/>
                </a:solidFill>
              </a:rPr>
              <a:t>aggs</a:t>
            </a:r>
            <a:r>
              <a:rPr lang="en-US" sz="2000" dirty="0" smtClean="0">
                <a:solidFill>
                  <a:srgbClr val="FF0000"/>
                </a:solidFill>
              </a:rPr>
              <a:t>)</a:t>
            </a:r>
          </a:p>
          <a:p>
            <a:pPr defTabSz="233363"/>
            <a:r>
              <a:rPr lang="en-US" sz="1600" dirty="0">
                <a:solidFill>
                  <a:schemeClr val="tx1"/>
                </a:solidFill>
              </a:rPr>
              <a:t>	</a:t>
            </a:r>
            <a:r>
              <a:rPr lang="en-US" sz="1600" dirty="0" smtClean="0">
                <a:solidFill>
                  <a:schemeClr val="tx1"/>
                </a:solidFill>
              </a:rPr>
              <a:t>		(Core Yes, Core + Search, No)</a:t>
            </a:r>
          </a:p>
          <a:p>
            <a:pPr marL="233363" indent="-233363" defTabSz="233363">
              <a:buFont typeface="Arial" pitchFamily="34" charset="0"/>
              <a:buChar char="•"/>
            </a:pPr>
            <a:r>
              <a:rPr lang="en-US" sz="2000" dirty="0" smtClean="0">
                <a:solidFill>
                  <a:schemeClr val="tx1"/>
                </a:solidFill>
              </a:rPr>
              <a:t>Paging</a:t>
            </a:r>
            <a:r>
              <a:rPr lang="en-US" sz="2000" dirty="0" smtClean="0">
                <a:solidFill>
                  <a:srgbClr val="FF0000"/>
                </a:solidFill>
              </a:rPr>
              <a:t> </a:t>
            </a:r>
            <a:r>
              <a:rPr lang="en-US" sz="1600" dirty="0" smtClean="0">
                <a:solidFill>
                  <a:srgbClr val="FF0000"/>
                </a:solidFill>
              </a:rPr>
              <a:t>(Not graph; </a:t>
            </a:r>
            <a:r>
              <a:rPr lang="en-US" sz="1600" dirty="0" smtClean="0">
                <a:solidFill>
                  <a:schemeClr val="tx1"/>
                </a:solidFill>
              </a:rPr>
              <a:t>Core and Search Yes)</a:t>
            </a:r>
          </a:p>
          <a:p>
            <a:pPr marL="233363" indent="-233363" defTabSz="233363">
              <a:buFont typeface="Arial" pitchFamily="34" charset="0"/>
              <a:buChar char="•"/>
            </a:pPr>
            <a:endParaRPr lang="en-US" sz="2000" dirty="0" smtClean="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9492" y="1749875"/>
            <a:ext cx="1110117" cy="603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655948" y="1916638"/>
            <a:ext cx="1061258" cy="369332"/>
          </a:xfrm>
          <a:prstGeom prst="rect">
            <a:avLst/>
          </a:prstGeom>
          <a:noFill/>
        </p:spPr>
        <p:txBody>
          <a:bodyPr wrap="square" rtlCol="0">
            <a:spAutoFit/>
          </a:bodyPr>
          <a:lstStyle/>
          <a:p>
            <a:pPr defTabSz="233363"/>
            <a:r>
              <a:rPr lang="en-US" sz="1800" b="1" dirty="0" smtClean="0"/>
              <a:t>2.2.0.14</a:t>
            </a:r>
            <a:endParaRPr lang="en-US" sz="1800" dirty="0" smtClean="0"/>
          </a:p>
        </p:txBody>
      </p:sp>
      <p:sp>
        <p:nvSpPr>
          <p:cNvPr id="9" name="TextBox 8"/>
          <p:cNvSpPr txBox="1"/>
          <p:nvPr/>
        </p:nvSpPr>
        <p:spPr>
          <a:xfrm>
            <a:off x="3131263" y="1916638"/>
            <a:ext cx="378229" cy="369332"/>
          </a:xfrm>
          <a:prstGeom prst="rect">
            <a:avLst/>
          </a:prstGeom>
          <a:noFill/>
        </p:spPr>
        <p:txBody>
          <a:bodyPr wrap="square" rtlCol="0">
            <a:spAutoFit/>
          </a:bodyPr>
          <a:lstStyle/>
          <a:p>
            <a:pPr defTabSz="233363"/>
            <a:r>
              <a:rPr lang="en-US" sz="1800" b="1" dirty="0" smtClean="0"/>
              <a:t>+</a:t>
            </a:r>
            <a:endParaRPr lang="en-US" sz="1800" dirty="0" smtClean="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4452" y="1311294"/>
            <a:ext cx="1217749" cy="790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6328546" y="1380543"/>
            <a:ext cx="1061258" cy="369332"/>
          </a:xfrm>
          <a:prstGeom prst="rect">
            <a:avLst/>
          </a:prstGeom>
          <a:noFill/>
        </p:spPr>
        <p:txBody>
          <a:bodyPr wrap="square" rtlCol="0">
            <a:spAutoFit/>
          </a:bodyPr>
          <a:lstStyle/>
          <a:p>
            <a:pPr defTabSz="233363"/>
            <a:r>
              <a:rPr lang="en-US" sz="1800" b="1" dirty="0" smtClean="0"/>
              <a:t>1.2.1</a:t>
            </a:r>
            <a:endParaRPr lang="en-US" sz="1800" dirty="0" smtClean="0"/>
          </a:p>
        </p:txBody>
      </p:sp>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710188">
            <a:off x="4941544" y="1275768"/>
            <a:ext cx="652085" cy="53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5166" y="849141"/>
            <a:ext cx="947737"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5267586" y="831968"/>
            <a:ext cx="1061258" cy="369332"/>
          </a:xfrm>
          <a:prstGeom prst="rect">
            <a:avLst/>
          </a:prstGeom>
          <a:noFill/>
        </p:spPr>
        <p:txBody>
          <a:bodyPr wrap="square" rtlCol="0">
            <a:spAutoFit/>
          </a:bodyPr>
          <a:lstStyle/>
          <a:p>
            <a:pPr defTabSz="233363"/>
            <a:r>
              <a:rPr lang="en-US" sz="1800" b="1" dirty="0" smtClean="0"/>
              <a:t>(JOINS)</a:t>
            </a:r>
            <a:endParaRPr lang="en-US" sz="1800" dirty="0" smtClean="0"/>
          </a:p>
        </p:txBody>
      </p:sp>
    </p:spTree>
    <p:extLst>
      <p:ext uri="{BB962C8B-B14F-4D97-AF65-F5344CB8AC3E}">
        <p14:creationId xmlns:p14="http://schemas.microsoft.com/office/powerpoint/2010/main" val="4248985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DSE Search 6.0: Can not</a:t>
            </a:r>
            <a:endParaRPr lang="en-US" dirty="0"/>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000-DTSE-Search-7451-60-DM-</a:t>
            </a:r>
            <a:fld id="{5A6FB346-E907-314D-8DE1-ECD2B2B6AA1B}" type="slidenum">
              <a:rPr lang="uk-UA" smtClean="0"/>
              <a:pPr/>
              <a:t>9</a:t>
            </a:fld>
            <a:endParaRPr lang="uk-UA" dirty="0"/>
          </a:p>
        </p:txBody>
      </p:sp>
      <p:sp>
        <p:nvSpPr>
          <p:cNvPr id="7" name="TextBox 6"/>
          <p:cNvSpPr txBox="1"/>
          <p:nvPr/>
        </p:nvSpPr>
        <p:spPr>
          <a:xfrm>
            <a:off x="245807" y="1209368"/>
            <a:ext cx="6430296" cy="3139321"/>
          </a:xfrm>
          <a:prstGeom prst="rect">
            <a:avLst/>
          </a:prstGeom>
          <a:noFill/>
        </p:spPr>
        <p:txBody>
          <a:bodyPr wrap="square" rtlCol="0">
            <a:spAutoFit/>
          </a:bodyPr>
          <a:lstStyle/>
          <a:p>
            <a:r>
              <a:rPr lang="en-US" sz="1800" dirty="0" smtClean="0"/>
              <a:t>A DSE Search query can only return column values from the DSE table proper:</a:t>
            </a:r>
          </a:p>
          <a:p>
            <a:pPr marL="225425" indent="-225425">
              <a:buFont typeface="Arial" pitchFamily="34" charset="0"/>
              <a:buChar char="•"/>
            </a:pPr>
            <a:r>
              <a:rPr lang="en-US" sz="1800" dirty="0" smtClean="0"/>
              <a:t>Not score, </a:t>
            </a:r>
            <a:r>
              <a:rPr lang="en-US" sz="1800" dirty="0"/>
              <a:t>n</a:t>
            </a:r>
            <a:r>
              <a:rPr lang="en-US" sz="1800" dirty="0" smtClean="0"/>
              <a:t>ot any </a:t>
            </a:r>
            <a:r>
              <a:rPr lang="en-US" sz="1800" dirty="0" err="1" smtClean="0"/>
              <a:t>Solr</a:t>
            </a:r>
            <a:r>
              <a:rPr lang="en-US" sz="1800" dirty="0" smtClean="0"/>
              <a:t> virtual columns</a:t>
            </a:r>
          </a:p>
          <a:p>
            <a:pPr marL="225425" indent="-225425">
              <a:buFont typeface="Arial" pitchFamily="34" charset="0"/>
              <a:buChar char="•"/>
            </a:pPr>
            <a:r>
              <a:rPr lang="en-US" sz="1800" dirty="0" smtClean="0"/>
              <a:t>Not any </a:t>
            </a:r>
            <a:r>
              <a:rPr lang="en-US" sz="1800" dirty="0" err="1" smtClean="0"/>
              <a:t>Solr</a:t>
            </a:r>
            <a:r>
              <a:rPr lang="en-US" sz="1800" dirty="0" smtClean="0"/>
              <a:t> function queries </a:t>
            </a:r>
          </a:p>
          <a:p>
            <a:pPr defTabSz="225425"/>
            <a:r>
              <a:rPr lang="en-US" sz="1800" dirty="0"/>
              <a:t>	</a:t>
            </a:r>
            <a:r>
              <a:rPr lang="en-US" sz="1800" dirty="0" smtClean="0"/>
              <a:t>	(</a:t>
            </a:r>
            <a:r>
              <a:rPr lang="en-US" sz="1800" dirty="0"/>
              <a:t>R</a:t>
            </a:r>
            <a:r>
              <a:rPr lang="en-US" sz="1800" dirty="0" smtClean="0"/>
              <a:t>eturned to DSE No, used on </a:t>
            </a:r>
            <a:r>
              <a:rPr lang="en-US" sz="1800" dirty="0" err="1" smtClean="0"/>
              <a:t>Solr</a:t>
            </a:r>
            <a:r>
              <a:rPr lang="en-US" sz="1800" dirty="0" smtClean="0"/>
              <a:t> side Yes)</a:t>
            </a:r>
          </a:p>
          <a:p>
            <a:pPr marL="225425" indent="-225425">
              <a:buFont typeface="Arial" pitchFamily="34" charset="0"/>
              <a:buChar char="•"/>
            </a:pPr>
            <a:r>
              <a:rPr lang="en-US" sz="1800" dirty="0" smtClean="0"/>
              <a:t>No index time boost, only query time boost</a:t>
            </a:r>
          </a:p>
          <a:p>
            <a:pPr marL="225425" indent="-225425">
              <a:buFont typeface="Arial" pitchFamily="34" charset="0"/>
              <a:buChar char="•"/>
            </a:pPr>
            <a:endParaRPr lang="en-US" sz="1800" dirty="0" smtClean="0"/>
          </a:p>
          <a:p>
            <a:pPr lvl="1"/>
            <a:r>
              <a:rPr lang="en-US" sz="1800" dirty="0"/>
              <a:t>https://lucene.apache.org/solr/guide/6_6/function-queries.html</a:t>
            </a:r>
          </a:p>
          <a:p>
            <a:r>
              <a:rPr lang="en-US" sz="1800" dirty="0">
                <a:hlinkClick r:id="rId3"/>
              </a:rPr>
              <a:t>https://</a:t>
            </a:r>
            <a:r>
              <a:rPr lang="en-US" sz="1800" dirty="0" smtClean="0">
                <a:hlinkClick r:id="rId3"/>
              </a:rPr>
              <a:t>datastax.jira.com/browse/DSP-8229</a:t>
            </a:r>
            <a:endParaRPr lang="en-US" sz="1800" dirty="0" smtClean="0"/>
          </a:p>
          <a:p>
            <a:r>
              <a:rPr lang="en-US" sz="1800" dirty="0"/>
              <a:t>https://datastax.jira.com/browse/DSP-13788</a:t>
            </a:r>
          </a:p>
        </p:txBody>
      </p:sp>
    </p:spTree>
    <p:extLst>
      <p:ext uri="{BB962C8B-B14F-4D97-AF65-F5344CB8AC3E}">
        <p14:creationId xmlns:p14="http://schemas.microsoft.com/office/powerpoint/2010/main" val="3003253723"/>
      </p:ext>
    </p:extLst>
  </p:cSld>
  <p:clrMapOvr>
    <a:masterClrMapping/>
  </p:clrMapOvr>
</p:sld>
</file>

<file path=ppt/theme/theme1.xml><?xml version="1.0" encoding="utf-8"?>
<a:theme xmlns:a="http://schemas.openxmlformats.org/drawingml/2006/main" name="DataStax_Template_Widescreen">
  <a:themeElements>
    <a:clrScheme name="DataStax 2018">
      <a:dk1>
        <a:srgbClr val="000000"/>
      </a:dk1>
      <a:lt1>
        <a:srgbClr val="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007997"/>
      </a:hlink>
      <a:folHlink>
        <a:srgbClr val="374C5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mtClean="0"/>
        </a:defPPr>
      </a:lstStyle>
    </a:txDef>
  </a:objectDefaults>
  <a:extraClrSchemeLst/>
  <a:extLst>
    <a:ext uri="{05A4C25C-085E-4340-85A3-A5531E510DB2}">
      <thm15:themeFamily xmlns="" xmlns:thm15="http://schemas.microsoft.com/office/thememl/2012/main" name="DataStax 2018" id="{D3827187-BCD1-524E-827E-1B9956023528}" vid="{205F31E9-C290-354E-9C88-283432D4769B}"/>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DataStax 2018_FINAL PPT Template</Template>
  <TotalTime>1856</TotalTime>
  <Words>6503</Words>
  <Application>Microsoft Office PowerPoint</Application>
  <PresentationFormat>On-screen Show (16:9)</PresentationFormat>
  <Paragraphs>1348</Paragraphs>
  <Slides>59</Slides>
  <Notes>59</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DataStax_Template_Widescreen</vt:lpstr>
      <vt:lpstr>Discussion Module:</vt:lpstr>
      <vt:lpstr>Discussion Lab:</vt:lpstr>
      <vt:lpstr>Describe the Queries-</vt:lpstr>
      <vt:lpstr>Describe the Queries-</vt:lpstr>
      <vt:lpstr>Describe the Queries-</vt:lpstr>
      <vt:lpstr>Describe the Queries-</vt:lpstr>
      <vt:lpstr>End of Discussion Lab:</vt:lpstr>
      <vt:lpstr>CQL SELECT: (Core, other)</vt:lpstr>
      <vt:lpstr>DSE Search 6.0: Can not</vt:lpstr>
      <vt:lpstr>DSE Search 6.0: Can not</vt:lpstr>
      <vt:lpstr>CQL SELECT: Search</vt:lpstr>
      <vt:lpstr>Runtine used in the examples that follow</vt:lpstr>
      <vt:lpstr>Sample Runtime Used .. page 1 of 3 </vt:lpstr>
      <vt:lpstr>Sample Runtime Used .. page 2 of 3</vt:lpstr>
      <vt:lpstr>Sample Runtime Used .. page 3 of 3 </vt:lpstr>
      <vt:lpstr>DSE Search CQL SELECT Syntax</vt:lpstr>
      <vt:lpstr>Query: Term</vt:lpstr>
      <vt:lpstr>Query: Term</vt:lpstr>
      <vt:lpstr>Query: Phrase</vt:lpstr>
      <vt:lpstr>Query: Phrase</vt:lpstr>
      <vt:lpstr>Query: Range</vt:lpstr>
      <vt:lpstr>Query: Substring</vt:lpstr>
      <vt:lpstr>Query: Substring, and negate</vt:lpstr>
      <vt:lpstr>Query: Fuzzy Search</vt:lpstr>
      <vt:lpstr>Query: Word Proximity</vt:lpstr>
      <vt:lpstr>Query: Boosting</vt:lpstr>
      <vt:lpstr>Query: Joins</vt:lpstr>
      <vt:lpstr>Query: Joins, how to</vt:lpstr>
      <vt:lpstr>Query: Joins, how to</vt:lpstr>
      <vt:lpstr>Query: Collections (Set, List, Map)</vt:lpstr>
      <vt:lpstr>Query: UDTs</vt:lpstr>
      <vt:lpstr>Query: Solr Server Side “Function Queries”</vt:lpstr>
      <vt:lpstr>Query: DSE UDF/UDA and Search</vt:lpstr>
      <vt:lpstr>Query: Regex</vt:lpstr>
      <vt:lpstr>DSE Search, Query: Facets</vt:lpstr>
      <vt:lpstr>Query: Facets, “facet”</vt:lpstr>
      <vt:lpstr>Query: Facets, “query facet”</vt:lpstr>
      <vt:lpstr>Query, Facets, “multiple query”</vt:lpstr>
      <vt:lpstr>Query: Facet, “distributed pivot facet”, aka, decision tree”</vt:lpstr>
      <vt:lpstr>Query: Facets, range facet, aka “bucketing”</vt:lpstr>
      <vt:lpstr>DSE Search, Query: </vt:lpstr>
      <vt:lpstr>Query: (switches)</vt:lpstr>
      <vt:lpstr>Query: Parsers</vt:lpstr>
      <vt:lpstr>Query: “q” and “fq” (query, filter query)</vt:lpstr>
      <vt:lpstr>Query: “q” and “fq” (query, filter query)</vt:lpstr>
      <vt:lpstr>DSE Search CQL SELECT Syntax</vt:lpstr>
      <vt:lpstr>End of Module:</vt:lpstr>
      <vt:lpstr>Additional Content:</vt:lpstr>
      <vt:lpstr>Standard Query Parser: Parameters</vt:lpstr>
      <vt:lpstr>Standard Query Parser: Parameters, df</vt:lpstr>
      <vt:lpstr>Standard Query Parser: Parameters, q.op</vt:lpstr>
      <vt:lpstr>dismax Query Parser: Parameters</vt:lpstr>
      <vt:lpstr>dismax Query Parser: Parameters</vt:lpstr>
      <vt:lpstr>edismax Query Parser: Parameters</vt:lpstr>
      <vt:lpstr>edismax Query Parser: Parameters</vt:lpstr>
      <vt:lpstr>edismax Query Parser: Parameters</vt:lpstr>
      <vt:lpstr>edismax Query Parser: Parameters</vt:lpstr>
      <vt:lpstr>Paging-</vt:lpstr>
      <vt:lpstr>QueryResponseWriter</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Yen Wolf</dc:creator>
  <cp:keywords/>
  <dc:description/>
  <cp:lastModifiedBy>default</cp:lastModifiedBy>
  <cp:revision>80</cp:revision>
  <dcterms:created xsi:type="dcterms:W3CDTF">2018-03-30T00:33:11Z</dcterms:created>
  <dcterms:modified xsi:type="dcterms:W3CDTF">2018-07-26T22:40:38Z</dcterms:modified>
  <cp:category/>
</cp:coreProperties>
</file>